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21"/>
  </p:notesMasterIdLst>
  <p:handoutMasterIdLst>
    <p:handoutMasterId r:id="rId22"/>
  </p:handoutMasterIdLst>
  <p:sldIdLst>
    <p:sldId id="546" r:id="rId2"/>
    <p:sldId id="557" r:id="rId3"/>
    <p:sldId id="537" r:id="rId4"/>
    <p:sldId id="538" r:id="rId5"/>
    <p:sldId id="547" r:id="rId6"/>
    <p:sldId id="539" r:id="rId7"/>
    <p:sldId id="551" r:id="rId8"/>
    <p:sldId id="554" r:id="rId9"/>
    <p:sldId id="542" r:id="rId10"/>
    <p:sldId id="550" r:id="rId11"/>
    <p:sldId id="553" r:id="rId12"/>
    <p:sldId id="555" r:id="rId13"/>
    <p:sldId id="556" r:id="rId14"/>
    <p:sldId id="545" r:id="rId15"/>
    <p:sldId id="552" r:id="rId16"/>
    <p:sldId id="541" r:id="rId17"/>
    <p:sldId id="543" r:id="rId18"/>
    <p:sldId id="544" r:id="rId19"/>
    <p:sldId id="548" r:id="rId20"/>
  </p:sldIdLst>
  <p:sldSz cx="9144000" cy="6858000" type="screen4x3"/>
  <p:notesSz cx="6950075" cy="9236075"/>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4000" kern="1200">
        <a:solidFill>
          <a:schemeClr val="tx1"/>
        </a:solidFill>
        <a:latin typeface="Arial" charset="0"/>
        <a:ea typeface="+mn-ea"/>
        <a:cs typeface="+mn-cs"/>
      </a:defRPr>
    </a:lvl1pPr>
    <a:lvl2pPr marL="457200" algn="l" rtl="0" eaLnBrk="0" fontAlgn="base" hangingPunct="0">
      <a:spcBef>
        <a:spcPct val="0"/>
      </a:spcBef>
      <a:spcAft>
        <a:spcPct val="0"/>
      </a:spcAft>
      <a:defRPr sz="4000" kern="1200">
        <a:solidFill>
          <a:schemeClr val="tx1"/>
        </a:solidFill>
        <a:latin typeface="Arial" charset="0"/>
        <a:ea typeface="+mn-ea"/>
        <a:cs typeface="+mn-cs"/>
      </a:defRPr>
    </a:lvl2pPr>
    <a:lvl3pPr marL="914400" algn="l" rtl="0" eaLnBrk="0" fontAlgn="base" hangingPunct="0">
      <a:spcBef>
        <a:spcPct val="0"/>
      </a:spcBef>
      <a:spcAft>
        <a:spcPct val="0"/>
      </a:spcAft>
      <a:defRPr sz="4000" kern="1200">
        <a:solidFill>
          <a:schemeClr val="tx1"/>
        </a:solidFill>
        <a:latin typeface="Arial" charset="0"/>
        <a:ea typeface="+mn-ea"/>
        <a:cs typeface="+mn-cs"/>
      </a:defRPr>
    </a:lvl3pPr>
    <a:lvl4pPr marL="1371600" algn="l" rtl="0" eaLnBrk="0" fontAlgn="base" hangingPunct="0">
      <a:spcBef>
        <a:spcPct val="0"/>
      </a:spcBef>
      <a:spcAft>
        <a:spcPct val="0"/>
      </a:spcAft>
      <a:defRPr sz="4000" kern="1200">
        <a:solidFill>
          <a:schemeClr val="tx1"/>
        </a:solidFill>
        <a:latin typeface="Arial" charset="0"/>
        <a:ea typeface="+mn-ea"/>
        <a:cs typeface="+mn-cs"/>
      </a:defRPr>
    </a:lvl4pPr>
    <a:lvl5pPr marL="1828800" algn="l" rtl="0" eaLnBrk="0" fontAlgn="base" hangingPunct="0">
      <a:spcBef>
        <a:spcPct val="0"/>
      </a:spcBef>
      <a:spcAft>
        <a:spcPct val="0"/>
      </a:spcAft>
      <a:defRPr sz="4000" kern="1200">
        <a:solidFill>
          <a:schemeClr val="tx1"/>
        </a:solidFill>
        <a:latin typeface="Arial" charset="0"/>
        <a:ea typeface="+mn-ea"/>
        <a:cs typeface="+mn-cs"/>
      </a:defRPr>
    </a:lvl5pPr>
    <a:lvl6pPr marL="2286000" algn="l" defTabSz="914400" rtl="0" eaLnBrk="1" latinLnBrk="0" hangingPunct="1">
      <a:defRPr sz="4000" kern="1200">
        <a:solidFill>
          <a:schemeClr val="tx1"/>
        </a:solidFill>
        <a:latin typeface="Arial" charset="0"/>
        <a:ea typeface="+mn-ea"/>
        <a:cs typeface="+mn-cs"/>
      </a:defRPr>
    </a:lvl6pPr>
    <a:lvl7pPr marL="2743200" algn="l" defTabSz="914400" rtl="0" eaLnBrk="1" latinLnBrk="0" hangingPunct="1">
      <a:defRPr sz="4000" kern="1200">
        <a:solidFill>
          <a:schemeClr val="tx1"/>
        </a:solidFill>
        <a:latin typeface="Arial" charset="0"/>
        <a:ea typeface="+mn-ea"/>
        <a:cs typeface="+mn-cs"/>
      </a:defRPr>
    </a:lvl7pPr>
    <a:lvl8pPr marL="3200400" algn="l" defTabSz="914400" rtl="0" eaLnBrk="1" latinLnBrk="0" hangingPunct="1">
      <a:defRPr sz="4000" kern="1200">
        <a:solidFill>
          <a:schemeClr val="tx1"/>
        </a:solidFill>
        <a:latin typeface="Arial" charset="0"/>
        <a:ea typeface="+mn-ea"/>
        <a:cs typeface="+mn-cs"/>
      </a:defRPr>
    </a:lvl8pPr>
    <a:lvl9pPr marL="3657600" algn="l" defTabSz="914400" rtl="0" eaLnBrk="1" latinLnBrk="0" hangingPunct="1">
      <a:defRPr sz="4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E6F8FE"/>
    <a:srgbClr val="FFFF99"/>
    <a:srgbClr val="339966"/>
    <a:srgbClr val="FFEAA7"/>
    <a:srgbClr val="FF9999"/>
    <a:srgbClr val="180F9B"/>
    <a:srgbClr val="007B71"/>
    <a:srgbClr val="006F41"/>
    <a:srgbClr val="66A48B"/>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82" autoAdjust="0"/>
    <p:restoredTop sz="84706" autoAdjust="0"/>
  </p:normalViewPr>
  <p:slideViewPr>
    <p:cSldViewPr>
      <p:cViewPr>
        <p:scale>
          <a:sx n="70" d="100"/>
          <a:sy n="70" d="100"/>
        </p:scale>
        <p:origin x="-756" y="-78"/>
      </p:cViewPr>
      <p:guideLst>
        <p:guide orient="horz" pos="4032"/>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3" d="100"/>
          <a:sy n="83" d="100"/>
        </p:scale>
        <p:origin x="-1968" y="-84"/>
      </p:cViewPr>
      <p:guideLst>
        <p:guide orient="horz" pos="2909"/>
        <p:guide pos="218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25513" y="4387850"/>
            <a:ext cx="5099050" cy="4156075"/>
          </a:xfrm>
          <a:prstGeom prst="rect">
            <a:avLst/>
          </a:prstGeom>
          <a:noFill/>
          <a:ln w="12700">
            <a:noFill/>
            <a:miter lim="800000"/>
            <a:headEnd/>
            <a:tailEnd/>
          </a:ln>
          <a:effectLst/>
        </p:spPr>
        <p:txBody>
          <a:bodyPr vert="horz" wrap="square" lIns="91746" tIns="45068" rIns="91746" bIns="450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Rot="1" noChangeAspect="1" noChangeArrowheads="1" noTextEdit="1"/>
          </p:cNvSpPr>
          <p:nvPr>
            <p:ph type="sldImg" idx="2"/>
          </p:nvPr>
        </p:nvSpPr>
        <p:spPr bwMode="auto">
          <a:xfrm>
            <a:off x="1166813" y="692150"/>
            <a:ext cx="4618037" cy="3463925"/>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p:cNvSpPr>
          <p:nvPr>
            <p:ph type="sldImg"/>
          </p:nvPr>
        </p:nvSpPr>
        <p:spPr bwMode="auto">
          <a:xfrm>
            <a:off x="1166813" y="692150"/>
            <a:ext cx="4618037" cy="3463925"/>
          </a:xfrm>
          <a:prstGeom prst="rect">
            <a:avLst/>
          </a:prstGeom>
          <a:solidFill>
            <a:srgbClr val="FFFFFF"/>
          </a:solidFill>
          <a:ln>
            <a:solidFill>
              <a:srgbClr val="000000"/>
            </a:solidFill>
            <a:miter lim="800000"/>
            <a:headEnd/>
            <a:tailEnd/>
          </a:ln>
        </p:spPr>
      </p:sp>
      <p:sp>
        <p:nvSpPr>
          <p:cNvPr id="70659" name="Rectangle 3"/>
          <p:cNvSpPr>
            <a:spLocks noGrp="1" noChangeArrowheads="1"/>
          </p:cNvSpPr>
          <p:nvPr>
            <p:ph type="body" idx="1"/>
          </p:nvPr>
        </p:nvSpPr>
        <p:spPr bwMode="auto">
          <a:xfrm>
            <a:off x="925513" y="4387850"/>
            <a:ext cx="5099050" cy="4156075"/>
          </a:xfrm>
          <a:prstGeom prst="rect">
            <a:avLst/>
          </a:prstGeom>
          <a:solidFill>
            <a:srgbClr val="FFFFFF"/>
          </a:solidFill>
          <a:ln>
            <a:solidFill>
              <a:srgbClr val="000000"/>
            </a:solidFill>
            <a:miter lim="800000"/>
            <a:headEnd/>
            <a:tailEnd/>
          </a:ln>
        </p:spPr>
        <p:txBody>
          <a:bodyPr/>
          <a:lstStyle/>
          <a:p>
            <a:r>
              <a:rPr lang="en-US"/>
              <a:t>Thank you, for that introduction.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were from </a:t>
            </a:r>
            <a:r>
              <a:rPr lang="en-US" baseline="0" dirty="0" err="1" smtClean="0"/>
              <a:t>Kamel’s</a:t>
            </a:r>
            <a:r>
              <a:rPr lang="en-US" baseline="0" dirty="0" smtClean="0"/>
              <a:t> e-mail.</a:t>
            </a:r>
          </a:p>
          <a:p>
            <a:endParaRPr lang="en-US" baseline="0" dirty="0" smtClean="0"/>
          </a:p>
          <a:p>
            <a:r>
              <a:rPr lang="en-US" baseline="0" dirty="0" smtClean="0"/>
              <a:t>1 Okay again </a:t>
            </a:r>
            <a:r>
              <a:rPr lang="en-US" baseline="0" dirty="0" err="1" smtClean="0"/>
              <a:t>Kamel</a:t>
            </a:r>
            <a:r>
              <a:rPr lang="en-US" baseline="0" dirty="0" smtClean="0"/>
              <a:t> has raised these issues of frequency versus multi-day (frequency versus quality really).  </a:t>
            </a:r>
          </a:p>
          <a:p>
            <a:r>
              <a:rPr lang="en-US" baseline="0" dirty="0" smtClean="0"/>
              <a:t>2 How do we link this to the ground --- well obviously daily airborne flights to obtain </a:t>
            </a:r>
            <a:r>
              <a:rPr lang="en-US" baseline="0" dirty="0" err="1" smtClean="0"/>
              <a:t>vis</a:t>
            </a:r>
            <a:r>
              <a:rPr lang="en-US" baseline="0" dirty="0" smtClean="0"/>
              <a:t>/</a:t>
            </a:r>
            <a:r>
              <a:rPr lang="en-US" baseline="0" dirty="0" err="1" smtClean="0"/>
              <a:t>nir</a:t>
            </a:r>
            <a:r>
              <a:rPr lang="en-US" baseline="0" dirty="0" smtClean="0"/>
              <a:t> imagery of a fairly large uniform patch of vegetation would be awesome and would provide the direct link between satellite and near surface pixels…. But that is unlikely cost wise …..webcams pointed more downward from tall towers like </a:t>
            </a:r>
            <a:r>
              <a:rPr lang="en-US" baseline="0" dirty="0" err="1" smtClean="0"/>
              <a:t>Cheas</a:t>
            </a:r>
            <a:r>
              <a:rPr lang="en-US" baseline="0" dirty="0" smtClean="0"/>
              <a:t> are another possibility to capture more heterogeneous landscapes…. Webcams are wonderful although the fact they look out horizontally while satellites look downward from the top make them harder to link up…. </a:t>
            </a:r>
          </a:p>
          <a:p>
            <a:r>
              <a:rPr lang="en-US" baseline="0" dirty="0" smtClean="0"/>
              <a:t>3. Best practice best approach --- </a:t>
            </a:r>
            <a:r>
              <a:rPr lang="en-US" baseline="0" dirty="0" err="1" smtClean="0"/>
              <a:t>hmmmm</a:t>
            </a:r>
            <a:r>
              <a:rPr lang="en-US" baseline="0" dirty="0" smtClean="0"/>
              <a:t> well it seems to me that all we can do is identify a few terms that we think we can see from space and then try to come up with some overall thresholds for these terms that aren’t algorithm or sensor specific.. something like our pixels is demonstrating a 10% (or some specified percentage) change (whether it be </a:t>
            </a:r>
            <a:r>
              <a:rPr lang="en-US" baseline="0" dirty="0" err="1" smtClean="0"/>
              <a:t>ndvi</a:t>
            </a:r>
            <a:r>
              <a:rPr lang="en-US" baseline="0" dirty="0" smtClean="0"/>
              <a:t>, </a:t>
            </a:r>
            <a:r>
              <a:rPr lang="en-US" baseline="0" dirty="0" err="1" smtClean="0"/>
              <a:t>evi</a:t>
            </a:r>
            <a:r>
              <a:rPr lang="en-US" baseline="0" dirty="0" smtClean="0"/>
              <a:t>, </a:t>
            </a:r>
            <a:r>
              <a:rPr lang="en-US" baseline="0" dirty="0" err="1" smtClean="0"/>
              <a:t>greeness</a:t>
            </a:r>
            <a:r>
              <a:rPr lang="en-US" baseline="0" dirty="0" smtClean="0"/>
              <a:t>) to indicate pixel wide first </a:t>
            </a:r>
            <a:r>
              <a:rPr lang="en-US" baseline="0" dirty="0" err="1" smtClean="0"/>
              <a:t>greenup</a:t>
            </a:r>
            <a:r>
              <a:rPr lang="en-US" baseline="0" dirty="0" smtClean="0"/>
              <a:t>….or maybe a sustained increase of so much over multiple periods….  This is frankly the item that we are all stuck on and it would be great if the workshop helped us with this..</a:t>
            </a:r>
          </a:p>
          <a:p>
            <a:r>
              <a:rPr lang="en-US" baseline="0" dirty="0" smtClean="0"/>
              <a:t>4. Well obviously identifying the growing season (the active season) is key – as is the contribution knowing the growing season is to better identifying the surface cover </a:t>
            </a:r>
            <a:r>
              <a:rPr lang="en-US" baseline="0" dirty="0" err="1" smtClean="0"/>
              <a:t>characterisitcs</a:t>
            </a:r>
            <a:r>
              <a:rPr lang="en-US" baseline="0" dirty="0" smtClean="0"/>
              <a:t> (PFTs or whatever)….</a:t>
            </a:r>
          </a:p>
          <a:p>
            <a:r>
              <a:rPr lang="en-US" baseline="0" dirty="0" smtClean="0"/>
              <a:t>5/6 Well the problem here is that all of these products give you slightly different values for the general terms of “</a:t>
            </a:r>
            <a:r>
              <a:rPr lang="en-US" baseline="0" dirty="0" err="1" smtClean="0"/>
              <a:t>greenup</a:t>
            </a:r>
            <a:r>
              <a:rPr lang="en-US" baseline="0" dirty="0" smtClean="0"/>
              <a:t>”   ---  perhaps if we hammer down the definitions better then they all will give us similar answers for the general terms and then the only differences are the “other parameters” that each data sets is focused on providing for their specific user……..   </a:t>
            </a:r>
          </a:p>
          <a:p>
            <a:r>
              <a:rPr lang="en-US" baseline="0" dirty="0" smtClean="0"/>
              <a:t>7. Well personally I want a daily 30meter resolution Polder (fully </a:t>
            </a:r>
            <a:r>
              <a:rPr lang="en-US" baseline="0" dirty="0" err="1" smtClean="0"/>
              <a:t>multiangle</a:t>
            </a:r>
            <a:r>
              <a:rPr lang="en-US" baseline="0" dirty="0" smtClean="0"/>
              <a:t>) with at least all the MODIS channels out into the SWIR and sufficient thermal as well to decently define cloud clear!!!  Grins</a:t>
            </a:r>
          </a:p>
          <a:p>
            <a:r>
              <a:rPr lang="en-US" baseline="0" dirty="0" smtClean="0"/>
              <a:t>8. Well this is the same as 5/6</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Hmmmm</a:t>
            </a:r>
            <a:r>
              <a:rPr lang="en-US" dirty="0" smtClean="0"/>
              <a:t> not sure what you were thinking of for this – is this looking</a:t>
            </a:r>
            <a:r>
              <a:rPr lang="en-US" baseline="0" dirty="0" smtClean="0"/>
              <a:t> at the different needs of these three application communities??? </a:t>
            </a:r>
          </a:p>
          <a:p>
            <a:r>
              <a:rPr lang="en-US" baseline="0" dirty="0" smtClean="0"/>
              <a:t>In which case you could look at the other parameters that each of these communities needs --- other then our more general terms of beginning of </a:t>
            </a:r>
            <a:r>
              <a:rPr lang="en-US" baseline="0" dirty="0" err="1" smtClean="0"/>
              <a:t>greenup</a:t>
            </a:r>
            <a:r>
              <a:rPr lang="en-US" baseline="0" dirty="0" smtClean="0"/>
              <a:t> and beginning of senescence or whatever we’ve come up with in item 3 on slide 9 – what are the general terms that all the </a:t>
            </a:r>
            <a:r>
              <a:rPr lang="en-US" baseline="0" dirty="0" err="1" smtClean="0"/>
              <a:t>phenologies</a:t>
            </a:r>
            <a:r>
              <a:rPr lang="en-US" baseline="0" dirty="0" smtClean="0"/>
              <a:t> can see and get within some variability (can all the products get “</a:t>
            </a:r>
            <a:r>
              <a:rPr lang="en-US" baseline="0" dirty="0" err="1" smtClean="0"/>
              <a:t>greenup</a:t>
            </a:r>
            <a:r>
              <a:rPr lang="en-US" baseline="0" dirty="0" smtClean="0"/>
              <a:t> –however we’ve defined that” within a week????)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I’m a webcam</a:t>
            </a:r>
            <a:r>
              <a:rPr lang="en-US" baseline="0" dirty="0" smtClean="0"/>
              <a:t> fan – just wish they were on higher towers (some problem I have with </a:t>
            </a:r>
            <a:r>
              <a:rPr lang="en-US" baseline="0" dirty="0" err="1" smtClean="0"/>
              <a:t>albedometers</a:t>
            </a:r>
            <a:r>
              <a:rPr lang="en-US" baseline="0" dirty="0" smtClean="0"/>
              <a:t>) and pointing downward….</a:t>
            </a:r>
          </a:p>
          <a:p>
            <a:endParaRPr lang="en-US" baseline="0" dirty="0" smtClean="0"/>
          </a:p>
          <a:p>
            <a:r>
              <a:rPr lang="en-US" baseline="0" dirty="0" smtClean="0"/>
              <a:t>Speaking of </a:t>
            </a:r>
            <a:r>
              <a:rPr lang="en-US" baseline="0" dirty="0" err="1" smtClean="0"/>
              <a:t>albedometers</a:t>
            </a:r>
            <a:r>
              <a:rPr lang="en-US" baseline="0" dirty="0" smtClean="0"/>
              <a:t>, spectral radiometers would help a lot too – I like those a lot – NOAA has one at Table </a:t>
            </a:r>
            <a:r>
              <a:rPr lang="en-US" baseline="0" dirty="0" err="1" smtClean="0"/>
              <a:t>Mtn</a:t>
            </a:r>
            <a:r>
              <a:rPr lang="en-US" baseline="0" dirty="0" smtClean="0"/>
              <a:t> but so far hasn’t got to fund a more extensive network….. Cheapo Par sensor do less for me although perhaps if they were deployed in a spatially extensive fashion (like in citizen science) they would be very useful</a:t>
            </a:r>
          </a:p>
          <a:p>
            <a:endParaRPr lang="en-US" baseline="0" dirty="0" smtClean="0"/>
          </a:p>
          <a:p>
            <a:r>
              <a:rPr lang="en-US" baseline="0" dirty="0" smtClean="0"/>
              <a:t>Citizen science is most interesting when for instance, sufficient backyards around one elementary school are linked up to provide us with info on first leaf and flowering and fully leafed out and then color estimates and then complete leaf drop – so we end up with a spatial extent that covers a pixel or two… </a:t>
            </a:r>
          </a:p>
          <a:p>
            <a:r>
              <a:rPr lang="en-US" baseline="0" dirty="0" smtClean="0"/>
              <a:t>But again, what kids on the ground can figure out is different than what we see from space --- still spatial measurements of when all the lawns greened up and when all the maples flowered (I’m thinking New England here of course) and when all the willows leafed out etc </a:t>
            </a:r>
            <a:r>
              <a:rPr lang="en-US" baseline="0" dirty="0" err="1" smtClean="0"/>
              <a:t>etc</a:t>
            </a:r>
            <a:r>
              <a:rPr lang="en-US" baseline="0" dirty="0" smtClean="0"/>
              <a:t> is really helpful…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Jess, Well this comes back to the question</a:t>
            </a:r>
            <a:r>
              <a:rPr lang="en-US" baseline="0" dirty="0" smtClean="0"/>
              <a:t> of what is the </a:t>
            </a:r>
            <a:r>
              <a:rPr lang="en-US" baseline="0" dirty="0" err="1" smtClean="0"/>
              <a:t>phenology</a:t>
            </a:r>
            <a:r>
              <a:rPr lang="en-US" baseline="0" dirty="0" smtClean="0"/>
              <a:t> that we can see from space --- it appears to be combined </a:t>
            </a:r>
            <a:r>
              <a:rPr lang="en-US" baseline="0" dirty="0" err="1" smtClean="0"/>
              <a:t>phenological</a:t>
            </a:r>
            <a:r>
              <a:rPr lang="en-US" baseline="0" dirty="0" smtClean="0"/>
              <a:t> response of all the vegetation in a satellite pixel – understory, </a:t>
            </a:r>
            <a:r>
              <a:rPr lang="en-US" baseline="0" dirty="0" err="1" smtClean="0"/>
              <a:t>overstory</a:t>
            </a:r>
            <a:r>
              <a:rPr lang="en-US" baseline="0" dirty="0" smtClean="0"/>
              <a:t>, flowering etc…   So really what we are seeing is sufficient biomass to emerge and become </a:t>
            </a:r>
            <a:r>
              <a:rPr lang="en-US" baseline="0" dirty="0" err="1" smtClean="0"/>
              <a:t>photosynthetically</a:t>
            </a:r>
            <a:r>
              <a:rPr lang="en-US" baseline="0" dirty="0" smtClean="0"/>
              <a:t> active for us to see it from space at a stand resolution (with 250 to 500m pixels) for </a:t>
            </a:r>
            <a:r>
              <a:rPr lang="en-US" baseline="0" dirty="0" err="1" smtClean="0"/>
              <a:t>greenup</a:t>
            </a:r>
            <a:r>
              <a:rPr lang="en-US" baseline="0" dirty="0" smtClean="0"/>
              <a:t>.   Then what are we going to declare as senescence or dormancy??? </a:t>
            </a:r>
          </a:p>
          <a:p>
            <a:r>
              <a:rPr lang="en-US" baseline="0" dirty="0" smtClean="0"/>
              <a:t>	Furthermore from my standpoint I’d say that quality affects us more than continuous because we NEVER can see the surface 100% of the time from optical imagery and therefore we are constantly dealing with issues of cloud contamination – there fore it seems to me that generating a consistent dataset of the highest quality is the most important problem we face and when we know we have the highest quality data set we can get, then we determine the first absolute hint of </a:t>
            </a:r>
            <a:r>
              <a:rPr lang="en-US" baseline="0" dirty="0" err="1" smtClean="0"/>
              <a:t>greenup</a:t>
            </a:r>
            <a:r>
              <a:rPr lang="en-US" baseline="0" dirty="0" smtClean="0"/>
              <a:t> within a couple of day period (and feel confident that we are getting the start of the growing season pretty accurately…… So although I’m psyched that I can get daily values from my Direct Broadcast algorithm I am most excited about that because it maximizes my </a:t>
            </a:r>
            <a:r>
              <a:rPr lang="en-US" baseline="0" dirty="0" err="1" smtClean="0"/>
              <a:t>opportunites</a:t>
            </a:r>
            <a:r>
              <a:rPr lang="en-US" baseline="0" dirty="0" smtClean="0"/>
              <a:t> to get a consistent high quality record of the </a:t>
            </a:r>
            <a:r>
              <a:rPr lang="en-US" baseline="0" dirty="0" err="1" smtClean="0"/>
              <a:t>phenology</a:t>
            </a:r>
            <a:r>
              <a:rPr lang="en-US" baseline="0" dirty="0" smtClean="0"/>
              <a:t>…. It even lets me play games with using varying numbers of retrievals and see how robust my answer is….</a:t>
            </a:r>
          </a:p>
          <a:p>
            <a:r>
              <a:rPr lang="en-US" baseline="0" dirty="0" smtClean="0"/>
              <a:t>	Does that make sense???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36173" y="8772378"/>
            <a:ext cx="3012329" cy="462120"/>
          </a:xfrm>
          <a:prstGeom prst="rect">
            <a:avLst/>
          </a:prstGeom>
          <a:ln/>
        </p:spPr>
        <p:txBody>
          <a:bodyPr lIns="90763" tIns="45382" rIns="90763" bIns="45382"/>
          <a:lstStyle/>
          <a:p>
            <a:fld id="{3533E583-F7FE-4650-8C00-55356179A3B2}" type="slidenum">
              <a:rPr lang="en-US"/>
              <a:pPr/>
              <a:t>2</a:t>
            </a:fld>
            <a:endParaRPr lang="en-US"/>
          </a:p>
        </p:txBody>
      </p:sp>
      <p:sp>
        <p:nvSpPr>
          <p:cNvPr id="109570" name="Rectangle 2"/>
          <p:cNvSpPr>
            <a:spLocks noGrp="1" noRot="1" noChangeAspect="1" noChangeArrowheads="1" noTextEdit="1"/>
          </p:cNvSpPr>
          <p:nvPr>
            <p:ph type="sldImg"/>
          </p:nvPr>
        </p:nvSpPr>
        <p:spPr>
          <a:xfrm>
            <a:off x="1122363" y="681038"/>
            <a:ext cx="4649787" cy="3489325"/>
          </a:xfrm>
          <a:ln/>
        </p:spPr>
      </p:sp>
      <p:sp>
        <p:nvSpPr>
          <p:cNvPr id="109571" name="Rectangle 3"/>
          <p:cNvSpPr>
            <a:spLocks noGrp="1" noChangeArrowheads="1"/>
          </p:cNvSpPr>
          <p:nvPr>
            <p:ph type="body" idx="1"/>
          </p:nvPr>
        </p:nvSpPr>
        <p:spPr>
          <a:xfrm>
            <a:off x="908107" y="4397230"/>
            <a:ext cx="5152750" cy="4168536"/>
          </a:xfrm>
        </p:spPr>
        <p:txBody>
          <a:bodyPr/>
          <a:lstStyle/>
          <a:p>
            <a:r>
              <a:rPr lang="en-US"/>
              <a:t>The value of the satellite database that has been consistently processed and is provided by the USGS EROS Data Center as a standard  product is what we want to show here.  We also calculate a number of other measures from the NDVI (Normalized Difference Vegetation Index—aka “Greenness”).  Including Percent of Average Seasonal Greenness (next slide) that is a relative indicator of actual vegetation performance related to the mean performance for each 1–km pixel.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
        <p:nvSpPr>
          <p:cNvPr id="164868" name="Rectangle 4"/>
          <p:cNvSpPr>
            <a:spLocks noChangeArrowheads="1"/>
          </p:cNvSpPr>
          <p:nvPr/>
        </p:nvSpPr>
        <p:spPr bwMode="auto">
          <a:xfrm>
            <a:off x="76200" y="6388100"/>
            <a:ext cx="2016125" cy="393700"/>
          </a:xfrm>
          <a:prstGeom prst="rect">
            <a:avLst/>
          </a:prstGeom>
          <a:noFill/>
          <a:ln w="12700">
            <a:noFill/>
            <a:miter lim="800000"/>
            <a:headEnd/>
            <a:tailEnd/>
          </a:ln>
          <a:effectLst/>
        </p:spPr>
        <p:txBody>
          <a:bodyPr wrap="none" lIns="88900" tIns="44450" rIns="88900" bIns="44450">
            <a:spAutoFit/>
          </a:bodyPr>
          <a:lstStyle/>
          <a:p>
            <a:pPr defTabSz="885825"/>
            <a:r>
              <a:rPr lang="en-US" sz="1000" b="1" dirty="0">
                <a:solidFill>
                  <a:schemeClr val="bg1"/>
                </a:solidFill>
              </a:rPr>
              <a:t>U.S. Department of the Interior</a:t>
            </a:r>
          </a:p>
          <a:p>
            <a:pPr defTabSz="885825"/>
            <a:r>
              <a:rPr lang="en-US" sz="1000" b="1" dirty="0">
                <a:solidFill>
                  <a:schemeClr val="bg1"/>
                </a:solidFill>
              </a:rPr>
              <a:t>U.S. Geological Survey</a:t>
            </a:r>
          </a:p>
        </p:txBody>
      </p:sp>
      <p:pic>
        <p:nvPicPr>
          <p:cNvPr id="164869" name="Picture 5" descr="ident_4_onscreen_png"/>
          <p:cNvPicPr>
            <a:picLocks noChangeAspect="1" noChangeArrowheads="1"/>
          </p:cNvPicPr>
          <p:nvPr/>
        </p:nvPicPr>
        <p:blipFill>
          <a:blip r:embed="rId2" cstate="print">
            <a:lum bright="100000"/>
          </a:blip>
          <a:srcRect/>
          <a:stretch>
            <a:fillRect/>
          </a:stretch>
        </p:blipFill>
        <p:spPr bwMode="black">
          <a:xfrm>
            <a:off x="228600" y="152400"/>
            <a:ext cx="2057400" cy="7572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371600"/>
            <a:ext cx="8305800" cy="4495800"/>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A48B">
                <a:gamma/>
                <a:shade val="46275"/>
                <a:invGamma/>
              </a:srgbClr>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5" descr="ident-small_4_onscreen_png"/>
          <p:cNvPicPr>
            <a:picLocks noChangeAspect="1" noChangeArrowheads="1"/>
          </p:cNvPicPr>
          <p:nvPr userDrawn="1"/>
        </p:nvPicPr>
        <p:blipFill>
          <a:blip r:embed="rId14" cstate="print">
            <a:lum bright="100000"/>
          </a:blip>
          <a:srcRect/>
          <a:stretch>
            <a:fillRect/>
          </a:stretch>
        </p:blipFill>
        <p:spPr bwMode="black">
          <a:xfrm>
            <a:off x="457200" y="6107113"/>
            <a:ext cx="1143000" cy="420687"/>
          </a:xfrm>
          <a:prstGeom prst="rect">
            <a:avLst/>
          </a:prstGeom>
          <a:noFill/>
          <a:ln w="9525">
            <a:noFill/>
            <a:miter lim="800000"/>
            <a:headEnd/>
            <a:tailEnd/>
          </a:ln>
        </p:spPr>
      </p:pic>
      <p:sp>
        <p:nvSpPr>
          <p:cNvPr id="1030" name="Line 6"/>
          <p:cNvSpPr>
            <a:spLocks noChangeShapeType="1"/>
          </p:cNvSpPr>
          <p:nvPr userDrawn="1"/>
        </p:nvSpPr>
        <p:spPr bwMode="auto">
          <a:xfrm>
            <a:off x="457200" y="1371600"/>
            <a:ext cx="8229600" cy="0"/>
          </a:xfrm>
          <a:prstGeom prst="line">
            <a:avLst/>
          </a:prstGeom>
          <a:noFill/>
          <a:ln w="25400">
            <a:solidFill>
              <a:schemeClr val="bg1"/>
            </a:solidFill>
            <a:round/>
            <a:headEnd/>
            <a:tailEnd/>
          </a:ln>
          <a:effectLst/>
        </p:spPr>
        <p:txBody>
          <a:bodyPr/>
          <a:lstStyle/>
          <a:p>
            <a:endParaRPr lang="en-US"/>
          </a:p>
        </p:txBody>
      </p:sp>
      <p:sp>
        <p:nvSpPr>
          <p:cNvPr id="1031" name="Line 7"/>
          <p:cNvSpPr>
            <a:spLocks noChangeShapeType="1"/>
          </p:cNvSpPr>
          <p:nvPr userDrawn="1"/>
        </p:nvSpPr>
        <p:spPr bwMode="auto">
          <a:xfrm>
            <a:off x="457200" y="5867400"/>
            <a:ext cx="8229600" cy="0"/>
          </a:xfrm>
          <a:prstGeom prst="line">
            <a:avLst/>
          </a:prstGeom>
          <a:noFill/>
          <a:ln w="25400">
            <a:solidFill>
              <a:schemeClr val="bg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9" name="Rectangle 7"/>
          <p:cNvSpPr>
            <a:spLocks noGrp="1" noChangeArrowheads="1"/>
          </p:cNvSpPr>
          <p:nvPr>
            <p:ph type="ctrTitle"/>
          </p:nvPr>
        </p:nvSpPr>
        <p:spPr>
          <a:xfrm>
            <a:off x="304800" y="1143000"/>
            <a:ext cx="8305800" cy="1143000"/>
          </a:xfrm>
        </p:spPr>
        <p:txBody>
          <a:bodyPr/>
          <a:lstStyle/>
          <a:p>
            <a:r>
              <a:rPr lang="en-US" sz="3200" dirty="0" smtClean="0"/>
              <a:t>The USA National Phenology Network Land Surface Phenology/Remote Sensing Phenology Program </a:t>
            </a:r>
            <a:endParaRPr lang="en-US" sz="3200" dirty="0"/>
          </a:p>
        </p:txBody>
      </p:sp>
      <p:sp>
        <p:nvSpPr>
          <p:cNvPr id="69640" name="Rectangle 8"/>
          <p:cNvSpPr>
            <a:spLocks noGrp="1" noChangeArrowheads="1"/>
          </p:cNvSpPr>
          <p:nvPr>
            <p:ph type="subTitle" idx="1"/>
          </p:nvPr>
        </p:nvSpPr>
        <p:spPr>
          <a:xfrm>
            <a:off x="381000" y="2743200"/>
            <a:ext cx="8305800" cy="1752600"/>
          </a:xfrm>
        </p:spPr>
        <p:txBody>
          <a:bodyPr/>
          <a:lstStyle/>
          <a:p>
            <a:pPr algn="ctr"/>
            <a:r>
              <a:rPr lang="en-US" sz="2400" dirty="0" smtClean="0"/>
              <a:t>Jesslyn Brown</a:t>
            </a:r>
            <a:br>
              <a:rPr lang="en-US" sz="2400" dirty="0" smtClean="0"/>
            </a:br>
            <a:r>
              <a:rPr lang="en-US" sz="2400" dirty="0" smtClean="0"/>
              <a:t>USGS Earth Resources Observation Systems</a:t>
            </a:r>
            <a:r>
              <a:rPr lang="en-US" dirty="0" smtClean="0"/>
              <a:t/>
            </a:r>
            <a:br>
              <a:rPr lang="en-US" dirty="0" smtClean="0"/>
            </a:br>
            <a:r>
              <a:rPr lang="en-US" sz="2000" dirty="0" smtClean="0"/>
              <a:t/>
            </a:r>
            <a:br>
              <a:rPr lang="en-US" sz="2000" dirty="0" smtClean="0"/>
            </a:br>
            <a:r>
              <a:rPr lang="en-US" sz="2000" dirty="0" err="1" smtClean="0"/>
              <a:t>Kamel</a:t>
            </a:r>
            <a:r>
              <a:rPr lang="en-US" sz="2000" dirty="0" smtClean="0"/>
              <a:t> </a:t>
            </a:r>
            <a:r>
              <a:rPr lang="en-US" sz="2000" dirty="0" err="1" smtClean="0"/>
              <a:t>Didan</a:t>
            </a:r>
            <a:r>
              <a:rPr lang="en-US" sz="2000" dirty="0" smtClean="0"/>
              <a:t>, University of Arizona</a:t>
            </a:r>
          </a:p>
          <a:p>
            <a:pPr algn="ctr"/>
            <a:r>
              <a:rPr lang="en-US" sz="2000" dirty="0" smtClean="0"/>
              <a:t>Bill Hargrove, US Forest Service</a:t>
            </a:r>
          </a:p>
          <a:p>
            <a:pPr algn="ctr"/>
            <a:r>
              <a:rPr lang="en-US" sz="2000" dirty="0" smtClean="0"/>
              <a:t>Jeff Morisette, US Geological Survey</a:t>
            </a:r>
          </a:p>
          <a:p>
            <a:pPr algn="ctr"/>
            <a:r>
              <a:rPr lang="en-US" sz="2000" dirty="0" smtClean="0"/>
              <a:t>Joanne Nightingale, Jaime </a:t>
            </a:r>
            <a:r>
              <a:rPr lang="en-US" sz="2000" dirty="0" err="1" smtClean="0"/>
              <a:t>Nickeson</a:t>
            </a:r>
            <a:r>
              <a:rPr lang="en-US" sz="2000" dirty="0" smtClean="0"/>
              <a:t>, Robert Wolfe: NASA GSFC</a:t>
            </a:r>
          </a:p>
          <a:p>
            <a:pPr algn="ctr"/>
            <a:r>
              <a:rPr lang="en-US" sz="2000" dirty="0" smtClean="0"/>
              <a:t>Crystal </a:t>
            </a:r>
            <a:r>
              <a:rPr lang="en-US" sz="2000" dirty="0" err="1" smtClean="0"/>
              <a:t>Schaaf</a:t>
            </a:r>
            <a:r>
              <a:rPr lang="en-US" sz="2000" dirty="0" smtClean="0"/>
              <a:t>, Mark </a:t>
            </a:r>
            <a:r>
              <a:rPr lang="en-US" sz="2000" dirty="0" err="1" smtClean="0"/>
              <a:t>Friedl</a:t>
            </a:r>
            <a:r>
              <a:rPr lang="en-US" sz="2000" dirty="0" smtClean="0"/>
              <a:t>, Boston University</a:t>
            </a:r>
            <a:br>
              <a:rPr lang="en-US" sz="2000" dirty="0" smtClean="0"/>
            </a:br>
            <a:r>
              <a:rPr lang="en-US" sz="2000" dirty="0" err="1" smtClean="0"/>
              <a:t>Xiaoyang</a:t>
            </a:r>
            <a:r>
              <a:rPr lang="en-US" sz="2000" dirty="0" smtClean="0"/>
              <a:t> Zhang, NOAA</a:t>
            </a:r>
          </a:p>
          <a:p>
            <a:pPr algn="ctr"/>
            <a:endParaRPr lang="en-US" sz="20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LSP Products:  </a:t>
            </a:r>
            <a:r>
              <a:rPr lang="en-US" smtClean="0"/>
              <a:t>Comparing Characteristics</a:t>
            </a:r>
            <a:endParaRPr lang="en-US"/>
          </a:p>
        </p:txBody>
      </p:sp>
      <p:graphicFrame>
        <p:nvGraphicFramePr>
          <p:cNvPr id="7" name="Content Placeholder 6"/>
          <p:cNvGraphicFramePr>
            <a:graphicFrameLocks noGrp="1"/>
          </p:cNvGraphicFramePr>
          <p:nvPr>
            <p:ph idx="4294967295"/>
          </p:nvPr>
        </p:nvGraphicFramePr>
        <p:xfrm>
          <a:off x="457200" y="1447800"/>
          <a:ext cx="8305800" cy="2978027"/>
        </p:xfrm>
        <a:graphic>
          <a:graphicData uri="http://schemas.openxmlformats.org/drawingml/2006/table">
            <a:tbl>
              <a:tblPr/>
              <a:tblGrid>
                <a:gridCol w="3392687"/>
                <a:gridCol w="4913113"/>
              </a:tblGrid>
              <a:tr h="263876">
                <a:tc>
                  <a:txBody>
                    <a:bodyPr/>
                    <a:lstStyle/>
                    <a:p>
                      <a:pPr algn="l" rtl="0" fontAlgn="t"/>
                      <a:r>
                        <a:rPr lang="en-US" sz="1600" b="1" i="0" u="none" strike="noStrike" dirty="0">
                          <a:solidFill>
                            <a:srgbClr val="FFFFFF"/>
                          </a:solidFill>
                          <a:latin typeface="Arial"/>
                        </a:rPr>
                        <a:t>Product </a:t>
                      </a:r>
                    </a:p>
                  </a:txBody>
                  <a:tcPr marL="9424" marR="9424" marT="9424"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1" i="0" u="none" strike="noStrike" dirty="0">
                          <a:solidFill>
                            <a:srgbClr val="000000"/>
                          </a:solidFill>
                          <a:latin typeface="Arial Narrow"/>
                        </a:rPr>
                        <a:t>NASA NACP Phenology Product </a:t>
                      </a:r>
                    </a:p>
                  </a:txBody>
                  <a:tcPr marL="9424" marR="9424" marT="9424" marB="0" anchor="b">
                    <a:lnL w="12700" cap="flat" cmpd="sng" algn="ctr">
                      <a:solidFill>
                        <a:srgbClr val="FFFFFF"/>
                      </a:solidFill>
                      <a:prstDash val="solid"/>
                      <a:round/>
                      <a:headEnd type="none" w="med" len="med"/>
                      <a:tailEnd type="none" w="med" len="med"/>
                    </a:lnL>
                    <a:lnR>
                      <a:noFill/>
                    </a:lnR>
                    <a:lnT>
                      <a:noFill/>
                    </a:lnT>
                    <a:lnB>
                      <a:noFill/>
                    </a:lnB>
                    <a:solidFill>
                      <a:srgbClr val="D2DBFE"/>
                    </a:solidFill>
                  </a:tcPr>
                </a:tc>
              </a:tr>
              <a:tr h="273300">
                <a:tc>
                  <a:txBody>
                    <a:bodyPr/>
                    <a:lstStyle/>
                    <a:p>
                      <a:pPr algn="l" rtl="0" fontAlgn="t"/>
                      <a:r>
                        <a:rPr lang="en-US" sz="1600" b="0" i="0" u="none" strike="noStrike">
                          <a:solidFill>
                            <a:srgbClr val="FFFFFF"/>
                          </a:solidFill>
                          <a:latin typeface="Arial"/>
                        </a:rPr>
                        <a:t> </a:t>
                      </a:r>
                    </a:p>
                  </a:txBody>
                  <a:tcPr marL="9424" marR="9424" marT="9424"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0" i="0" u="none" strike="noStrike" dirty="0">
                          <a:solidFill>
                            <a:srgbClr val="000000"/>
                          </a:solidFill>
                          <a:latin typeface="Arial Narrow"/>
                        </a:rPr>
                        <a:t>comments on source, preprocessing, phenology algorithm</a:t>
                      </a:r>
                    </a:p>
                  </a:txBody>
                  <a:tcPr marL="9424" marR="9424" marT="9424" marB="0" anchor="b">
                    <a:lnL>
                      <a:noFill/>
                    </a:lnL>
                    <a:lnR>
                      <a:noFill/>
                    </a:lnR>
                    <a:lnT>
                      <a:noFill/>
                    </a:lnT>
                    <a:lnB w="6350" cap="flat" cmpd="sng" algn="ctr">
                      <a:solidFill>
                        <a:srgbClr val="000000"/>
                      </a:solidFill>
                      <a:prstDash val="solid"/>
                      <a:round/>
                      <a:headEnd type="none" w="med" len="med"/>
                      <a:tailEnd type="none" w="med" len="med"/>
                    </a:lnB>
                    <a:solidFill>
                      <a:srgbClr val="D2DBFE"/>
                    </a:solidFill>
                  </a:tcPr>
                </a:tc>
              </a:tr>
              <a:tr h="801051">
                <a:tc>
                  <a:txBody>
                    <a:bodyPr/>
                    <a:lstStyle/>
                    <a:p>
                      <a:pPr algn="l" rtl="0" fontAlgn="t"/>
                      <a:r>
                        <a:rPr lang="en-US" sz="1600" b="0" i="0" u="none" strike="noStrike" dirty="0">
                          <a:solidFill>
                            <a:srgbClr val="000000"/>
                          </a:solidFill>
                          <a:latin typeface="Arial Narrow"/>
                        </a:rPr>
                        <a:t>MODIS Land Cover Dynamics</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Same source, different preprocessing, slightly different algorithm, proposal currently in-review that could lead to convergence of algorithm</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46600">
                <a:tc>
                  <a:txBody>
                    <a:bodyPr/>
                    <a:lstStyle/>
                    <a:p>
                      <a:pPr algn="l" rtl="0" fontAlgn="t"/>
                      <a:r>
                        <a:rPr lang="en-US" sz="1600" b="0" i="0" u="none" strike="noStrike" dirty="0">
                          <a:solidFill>
                            <a:srgbClr val="000000"/>
                          </a:solidFill>
                          <a:latin typeface="Arial Narrow"/>
                        </a:rPr>
                        <a:t>Sensor Independent Vegetation Phenology (SIVP) </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Coordination with "MODIS Land Cover Dynamics" could enable some convergence with SIVP</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00">
                <a:tc>
                  <a:txBody>
                    <a:bodyPr/>
                    <a:lstStyle/>
                    <a:p>
                      <a:pPr algn="l" rtl="0" fontAlgn="t"/>
                      <a:r>
                        <a:rPr lang="en-US" sz="1600" b="0" i="0" u="none" strike="noStrike">
                          <a:solidFill>
                            <a:srgbClr val="000000"/>
                          </a:solidFill>
                          <a:latin typeface="Arial Narrow"/>
                        </a:rPr>
                        <a:t>USFS National Phenology Database </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a:solidFill>
                            <a:srgbClr val="000000"/>
                          </a:solidFill>
                          <a:latin typeface="Calibri"/>
                        </a:rPr>
                        <a:t>Same source, different preprocessing and algorithm</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00">
                <a:tc>
                  <a:txBody>
                    <a:bodyPr/>
                    <a:lstStyle/>
                    <a:p>
                      <a:pPr algn="l" rtl="0" fontAlgn="t"/>
                      <a:r>
                        <a:rPr lang="en-US" sz="1600" b="0" i="0" u="none" strike="noStrike">
                          <a:solidFill>
                            <a:srgbClr val="000000"/>
                          </a:solidFill>
                          <a:latin typeface="Arial Narrow"/>
                        </a:rPr>
                        <a:t>USGS Phenology </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a:solidFill>
                            <a:srgbClr val="000000"/>
                          </a:solidFill>
                          <a:latin typeface="Calibri"/>
                        </a:rPr>
                        <a:t>Different source, preprocessing, and algorithm</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00">
                <a:tc>
                  <a:txBody>
                    <a:bodyPr/>
                    <a:lstStyle/>
                    <a:p>
                      <a:pPr algn="l" rtl="0" fontAlgn="t"/>
                      <a:r>
                        <a:rPr lang="en-US" sz="1600" b="0" i="0" u="none" strike="noStrike">
                          <a:solidFill>
                            <a:srgbClr val="000000"/>
                          </a:solidFill>
                          <a:latin typeface="Arial Narrow"/>
                        </a:rPr>
                        <a:t>NOAA GVIx Phenology </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a:solidFill>
                            <a:srgbClr val="000000"/>
                          </a:solidFill>
                          <a:latin typeface="Calibri"/>
                        </a:rPr>
                        <a:t>Different source, preprocessing, and algorithm</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73300">
                <a:tc>
                  <a:txBody>
                    <a:bodyPr/>
                    <a:lstStyle/>
                    <a:p>
                      <a:pPr algn="l" rtl="0" fontAlgn="t"/>
                      <a:r>
                        <a:rPr lang="en-US" sz="1600" b="0" i="0" u="none" strike="noStrike">
                          <a:solidFill>
                            <a:srgbClr val="000000"/>
                          </a:solidFill>
                          <a:latin typeface="Arial Narrow"/>
                        </a:rPr>
                        <a:t>Direct Broadcast NBAR – NDVI / EVI </a:t>
                      </a:r>
                    </a:p>
                  </a:txBody>
                  <a:tcPr marL="9424" marR="9424" marT="9424"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preprocessing, and algorithm</a:t>
                      </a:r>
                    </a:p>
                  </a:txBody>
                  <a:tcPr marL="9424" marR="9424" marT="942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LSP Products:  </a:t>
            </a:r>
            <a:r>
              <a:rPr lang="en-US" smtClean="0"/>
              <a:t>Comparing Characteristics</a:t>
            </a:r>
            <a:endParaRPr lang="en-US"/>
          </a:p>
        </p:txBody>
      </p:sp>
      <p:graphicFrame>
        <p:nvGraphicFramePr>
          <p:cNvPr id="4" name="Table 3"/>
          <p:cNvGraphicFramePr>
            <a:graphicFrameLocks noGrp="1"/>
          </p:cNvGraphicFramePr>
          <p:nvPr/>
        </p:nvGraphicFramePr>
        <p:xfrm>
          <a:off x="457201" y="1371600"/>
          <a:ext cx="8229599" cy="3886198"/>
        </p:xfrm>
        <a:graphic>
          <a:graphicData uri="http://schemas.openxmlformats.org/drawingml/2006/table">
            <a:tbl>
              <a:tblPr/>
              <a:tblGrid>
                <a:gridCol w="3361561"/>
                <a:gridCol w="4868038"/>
              </a:tblGrid>
              <a:tr h="380467">
                <a:tc>
                  <a:txBody>
                    <a:bodyPr/>
                    <a:lstStyle/>
                    <a:p>
                      <a:pPr algn="l" rtl="0" fontAlgn="t"/>
                      <a:r>
                        <a:rPr lang="en-US" sz="1600" b="1" i="0" u="none" strike="noStrike" dirty="0">
                          <a:solidFill>
                            <a:srgbClr val="FFFFFF"/>
                          </a:solidFill>
                          <a:latin typeface="Arial"/>
                        </a:rPr>
                        <a:t>Product </a:t>
                      </a:r>
                    </a:p>
                  </a:txBody>
                  <a:tcPr marL="6917" marR="6917" marT="691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1" i="0" u="none" strike="noStrike" dirty="0">
                          <a:solidFill>
                            <a:srgbClr val="000000"/>
                          </a:solidFill>
                          <a:latin typeface="Arial Narrow"/>
                        </a:rPr>
                        <a:t>USGS Phenology </a:t>
                      </a:r>
                    </a:p>
                  </a:txBody>
                  <a:tcPr marL="6917" marR="6917" marT="6917" marB="0" anchor="b">
                    <a:lnL w="12700" cap="flat" cmpd="sng" algn="ctr">
                      <a:solidFill>
                        <a:srgbClr val="FFFFFF"/>
                      </a:solidFill>
                      <a:prstDash val="solid"/>
                      <a:round/>
                      <a:headEnd type="none" w="med" len="med"/>
                      <a:tailEnd type="none" w="med" len="med"/>
                    </a:lnL>
                    <a:lnR>
                      <a:noFill/>
                    </a:lnR>
                    <a:lnT>
                      <a:noFill/>
                    </a:lnT>
                    <a:lnB>
                      <a:noFill/>
                    </a:lnB>
                    <a:solidFill>
                      <a:srgbClr val="D2DBFE"/>
                    </a:solidFill>
                  </a:tcPr>
                </a:tc>
              </a:tr>
              <a:tr h="394055">
                <a:tc>
                  <a:txBody>
                    <a:bodyPr/>
                    <a:lstStyle/>
                    <a:p>
                      <a:pPr algn="l" rtl="0" fontAlgn="t"/>
                      <a:r>
                        <a:rPr lang="en-US" sz="1200" b="0" i="0" u="none" strike="noStrike">
                          <a:solidFill>
                            <a:srgbClr val="FFFFFF"/>
                          </a:solidFill>
                          <a:latin typeface="Arial"/>
                        </a:rPr>
                        <a:t> </a:t>
                      </a:r>
                    </a:p>
                  </a:txBody>
                  <a:tcPr marL="6917" marR="6917" marT="6917"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0" i="0" u="none" strike="noStrike" dirty="0">
                          <a:solidFill>
                            <a:srgbClr val="000000"/>
                          </a:solidFill>
                          <a:latin typeface="Arial Narrow"/>
                        </a:rPr>
                        <a:t>comments on source, preprocessing, phenology algorithm</a:t>
                      </a:r>
                    </a:p>
                  </a:txBody>
                  <a:tcPr marL="6917" marR="6917" marT="6917" marB="0" anchor="b">
                    <a:lnL>
                      <a:noFill/>
                    </a:lnL>
                    <a:lnR>
                      <a:noFill/>
                    </a:lnR>
                    <a:lnT>
                      <a:noFill/>
                    </a:lnT>
                    <a:lnB w="6350" cap="flat" cmpd="sng" algn="ctr">
                      <a:solidFill>
                        <a:srgbClr val="000000"/>
                      </a:solidFill>
                      <a:prstDash val="solid"/>
                      <a:round/>
                      <a:headEnd type="none" w="med" len="med"/>
                      <a:tailEnd type="none" w="med" len="med"/>
                    </a:lnB>
                    <a:solidFill>
                      <a:srgbClr val="D2DBFE"/>
                    </a:solidFill>
                  </a:tcPr>
                </a:tc>
              </a:tr>
              <a:tr h="394055">
                <a:tc>
                  <a:txBody>
                    <a:bodyPr/>
                    <a:lstStyle/>
                    <a:p>
                      <a:pPr algn="l" rtl="0" fontAlgn="t"/>
                      <a:r>
                        <a:rPr lang="en-US" sz="1600" b="0" i="0" u="none" strike="noStrike" dirty="0">
                          <a:solidFill>
                            <a:srgbClr val="000000"/>
                          </a:solidFill>
                          <a:latin typeface="+mn-lt"/>
                        </a:rPr>
                        <a:t>MODIS Land Cover Dynamics</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0933">
                <a:tc>
                  <a:txBody>
                    <a:bodyPr/>
                    <a:lstStyle/>
                    <a:p>
                      <a:pPr algn="l" rtl="0" fontAlgn="t"/>
                      <a:r>
                        <a:rPr lang="en-US" sz="1600" b="0" i="0" u="none" strike="noStrike">
                          <a:solidFill>
                            <a:srgbClr val="000000"/>
                          </a:solidFill>
                          <a:latin typeface="+mn-lt"/>
                        </a:rPr>
                        <a:t>Sensor Independent Vegetation Phenology (SIVP)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055">
                <a:tc>
                  <a:txBody>
                    <a:bodyPr/>
                    <a:lstStyle/>
                    <a:p>
                      <a:pPr algn="l" rtl="0" fontAlgn="t"/>
                      <a:r>
                        <a:rPr lang="en-US" sz="1600" b="0" i="0" u="none" strike="noStrike">
                          <a:solidFill>
                            <a:srgbClr val="000000"/>
                          </a:solidFill>
                          <a:latin typeface="+mn-lt"/>
                        </a:rPr>
                        <a:t>USFS National Phenology Database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055">
                <a:tc>
                  <a:txBody>
                    <a:bodyPr/>
                    <a:lstStyle/>
                    <a:p>
                      <a:pPr algn="l" rtl="0" fontAlgn="t"/>
                      <a:r>
                        <a:rPr lang="en-US" sz="1600" b="0" i="0" u="none" strike="noStrike">
                          <a:solidFill>
                            <a:srgbClr val="000000"/>
                          </a:solidFill>
                          <a:latin typeface="+mn-lt"/>
                        </a:rPr>
                        <a:t>NASA NACP Phenology Product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74523">
                <a:tc>
                  <a:txBody>
                    <a:bodyPr/>
                    <a:lstStyle/>
                    <a:p>
                      <a:pPr algn="l" rtl="0" fontAlgn="t"/>
                      <a:r>
                        <a:rPr lang="en-US" sz="1600" b="0" i="0" u="none" strike="noStrike">
                          <a:solidFill>
                            <a:srgbClr val="000000"/>
                          </a:solidFill>
                          <a:latin typeface="+mn-lt"/>
                        </a:rPr>
                        <a:t>NOAA GVIx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Same sensor (different </a:t>
                      </a:r>
                      <a:r>
                        <a:rPr lang="en-US" sz="1600" b="0" i="0" u="none" strike="noStrike" dirty="0" err="1">
                          <a:solidFill>
                            <a:srgbClr val="000000"/>
                          </a:solidFill>
                          <a:latin typeface="Calibri"/>
                        </a:rPr>
                        <a:t>resampling</a:t>
                      </a:r>
                      <a:r>
                        <a:rPr lang="en-US" sz="1600" b="0" i="0" u="none" strike="noStrike" dirty="0">
                          <a:solidFill>
                            <a:srgbClr val="000000"/>
                          </a:solidFill>
                          <a:latin typeface="Calibri"/>
                        </a:rPr>
                        <a:t>, different resolution), different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94055">
                <a:tc>
                  <a:txBody>
                    <a:bodyPr/>
                    <a:lstStyle/>
                    <a:p>
                      <a:pPr algn="l" rtl="0" fontAlgn="t"/>
                      <a:r>
                        <a:rPr lang="en-US" sz="1600" b="0" i="0" u="none" strike="noStrike" dirty="0">
                          <a:solidFill>
                            <a:srgbClr val="000000"/>
                          </a:solidFill>
                          <a:latin typeface="+mn-lt"/>
                        </a:rPr>
                        <a:t>Direct Broadcast NBAR – NDVI / EVI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LSP Products:  </a:t>
            </a:r>
            <a:r>
              <a:rPr lang="en-US" smtClean="0"/>
              <a:t>Comparing Characteristics</a:t>
            </a:r>
            <a:endParaRPr lang="en-US"/>
          </a:p>
        </p:txBody>
      </p:sp>
      <p:graphicFrame>
        <p:nvGraphicFramePr>
          <p:cNvPr id="5" name="Table 4"/>
          <p:cNvGraphicFramePr>
            <a:graphicFrameLocks noGrp="1"/>
          </p:cNvGraphicFramePr>
          <p:nvPr/>
        </p:nvGraphicFramePr>
        <p:xfrm>
          <a:off x="457200" y="1447799"/>
          <a:ext cx="8229600" cy="3657600"/>
        </p:xfrm>
        <a:graphic>
          <a:graphicData uri="http://schemas.openxmlformats.org/drawingml/2006/table">
            <a:tbl>
              <a:tblPr/>
              <a:tblGrid>
                <a:gridCol w="3361561"/>
                <a:gridCol w="4868039"/>
              </a:tblGrid>
              <a:tr h="326155">
                <a:tc>
                  <a:txBody>
                    <a:bodyPr/>
                    <a:lstStyle/>
                    <a:p>
                      <a:pPr algn="l" rtl="0" fontAlgn="t"/>
                      <a:r>
                        <a:rPr lang="en-US" sz="1600" b="1" i="0" u="none" strike="noStrike" dirty="0">
                          <a:solidFill>
                            <a:srgbClr val="FFFFFF"/>
                          </a:solidFill>
                          <a:latin typeface="Arial"/>
                        </a:rPr>
                        <a:t>Product </a:t>
                      </a:r>
                    </a:p>
                  </a:txBody>
                  <a:tcPr marL="6917" marR="6917" marT="691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1" i="0" u="none" strike="noStrike" dirty="0">
                          <a:solidFill>
                            <a:srgbClr val="000000"/>
                          </a:solidFill>
                          <a:latin typeface="Arial Narrow"/>
                        </a:rPr>
                        <a:t>NOAA </a:t>
                      </a:r>
                      <a:r>
                        <a:rPr lang="en-US" sz="1600" b="1" i="0" u="none" strike="noStrike" dirty="0" err="1">
                          <a:solidFill>
                            <a:srgbClr val="000000"/>
                          </a:solidFill>
                          <a:latin typeface="Arial Narrow"/>
                        </a:rPr>
                        <a:t>GVIx</a:t>
                      </a:r>
                      <a:r>
                        <a:rPr lang="en-US" sz="1600" b="1" i="0" u="none" strike="noStrike" dirty="0">
                          <a:solidFill>
                            <a:srgbClr val="000000"/>
                          </a:solidFill>
                          <a:latin typeface="Arial Narrow"/>
                        </a:rPr>
                        <a:t> Phenology </a:t>
                      </a:r>
                    </a:p>
                  </a:txBody>
                  <a:tcPr marL="6917" marR="6917" marT="6917" marB="0" anchor="b">
                    <a:lnL w="12700" cap="flat" cmpd="sng" algn="ctr">
                      <a:solidFill>
                        <a:srgbClr val="FFFFFF"/>
                      </a:solidFill>
                      <a:prstDash val="solid"/>
                      <a:round/>
                      <a:headEnd type="none" w="med" len="med"/>
                      <a:tailEnd type="none" w="med" len="med"/>
                    </a:lnL>
                    <a:lnR>
                      <a:noFill/>
                    </a:lnR>
                    <a:lnT>
                      <a:noFill/>
                    </a:lnT>
                    <a:lnB>
                      <a:noFill/>
                    </a:lnB>
                    <a:solidFill>
                      <a:srgbClr val="D2DBFE"/>
                    </a:solidFill>
                  </a:tcPr>
                </a:tc>
              </a:tr>
              <a:tr h="337804">
                <a:tc>
                  <a:txBody>
                    <a:bodyPr/>
                    <a:lstStyle/>
                    <a:p>
                      <a:pPr algn="l" rtl="0" fontAlgn="t"/>
                      <a:r>
                        <a:rPr lang="en-US" sz="1200" b="0" i="0" u="none" strike="noStrike">
                          <a:solidFill>
                            <a:srgbClr val="FFFFFF"/>
                          </a:solidFill>
                          <a:latin typeface="Arial"/>
                        </a:rPr>
                        <a:t> </a:t>
                      </a:r>
                    </a:p>
                  </a:txBody>
                  <a:tcPr marL="6917" marR="6917" marT="6917"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0" i="0" u="none" strike="noStrike" dirty="0">
                          <a:solidFill>
                            <a:srgbClr val="000000"/>
                          </a:solidFill>
                          <a:latin typeface="Arial Narrow"/>
                        </a:rPr>
                        <a:t>comments on source, preprocessing, phenology algorithm</a:t>
                      </a:r>
                    </a:p>
                  </a:txBody>
                  <a:tcPr marL="6917" marR="6917" marT="6917" marB="0" anchor="b">
                    <a:lnL>
                      <a:noFill/>
                    </a:lnL>
                    <a:lnR>
                      <a:noFill/>
                    </a:lnR>
                    <a:lnT>
                      <a:noFill/>
                    </a:lnT>
                    <a:lnB w="6350" cap="flat" cmpd="sng" algn="ctr">
                      <a:solidFill>
                        <a:srgbClr val="000000"/>
                      </a:solidFill>
                      <a:prstDash val="solid"/>
                      <a:round/>
                      <a:headEnd type="none" w="med" len="med"/>
                      <a:tailEnd type="none" w="med" len="med"/>
                    </a:lnB>
                    <a:solidFill>
                      <a:srgbClr val="D2DBFE"/>
                    </a:solidFill>
                  </a:tcPr>
                </a:tc>
              </a:tr>
              <a:tr h="663959">
                <a:tc>
                  <a:txBody>
                    <a:bodyPr/>
                    <a:lstStyle/>
                    <a:p>
                      <a:pPr algn="l" rtl="0" fontAlgn="t"/>
                      <a:r>
                        <a:rPr lang="en-US" sz="1600" b="0" i="0" u="none" strike="noStrike">
                          <a:solidFill>
                            <a:srgbClr val="000000"/>
                          </a:solidFill>
                          <a:latin typeface="+mn-lt"/>
                        </a:rPr>
                        <a:t>MODIS Land Cover Dynamics</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a:solidFill>
                            <a:srgbClr val="000000"/>
                          </a:solidFill>
                          <a:latin typeface="Calibri"/>
                        </a:rPr>
                        <a:t>Different source, slightly different preprocessing, similar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52311">
                <a:tc>
                  <a:txBody>
                    <a:bodyPr/>
                    <a:lstStyle/>
                    <a:p>
                      <a:pPr algn="l" rtl="0" fontAlgn="t"/>
                      <a:r>
                        <a:rPr lang="en-US" sz="1600" b="0" i="0" u="none" strike="noStrike">
                          <a:solidFill>
                            <a:srgbClr val="000000"/>
                          </a:solidFill>
                          <a:latin typeface="+mn-lt"/>
                        </a:rPr>
                        <a:t>Sensor Independent Vegetation Phenology (SIVP)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a:solidFill>
                            <a:srgbClr val="000000"/>
                          </a:solidFill>
                          <a:latin typeface="Calibri"/>
                        </a:rPr>
                        <a:t>Some convergence with SIVP</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7804">
                <a:tc>
                  <a:txBody>
                    <a:bodyPr/>
                    <a:lstStyle/>
                    <a:p>
                      <a:pPr algn="l" rtl="0" fontAlgn="t"/>
                      <a:r>
                        <a:rPr lang="en-US" sz="1600" b="0" i="0" u="none" strike="noStrike">
                          <a:solidFill>
                            <a:srgbClr val="000000"/>
                          </a:solidFill>
                          <a:latin typeface="+mn-lt"/>
                        </a:rPr>
                        <a:t>USFS National Phenology Database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7804">
                <a:tc>
                  <a:txBody>
                    <a:bodyPr/>
                    <a:lstStyle/>
                    <a:p>
                      <a:pPr algn="l" rtl="0" fontAlgn="t"/>
                      <a:r>
                        <a:rPr lang="en-US" sz="1600" b="0" i="0" u="none" strike="noStrike">
                          <a:solidFill>
                            <a:srgbClr val="000000"/>
                          </a:solidFill>
                          <a:latin typeface="+mn-lt"/>
                        </a:rPr>
                        <a:t>NASA NACP Phenology Product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3959">
                <a:tc>
                  <a:txBody>
                    <a:bodyPr/>
                    <a:lstStyle/>
                    <a:p>
                      <a:pPr algn="l" rtl="0" fontAlgn="t"/>
                      <a:r>
                        <a:rPr lang="en-US" sz="1600" b="0" i="0" u="none" strike="noStrike">
                          <a:solidFill>
                            <a:srgbClr val="000000"/>
                          </a:solidFill>
                          <a:latin typeface="+mn-lt"/>
                        </a:rPr>
                        <a:t>USGS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a:solidFill>
                            <a:srgbClr val="000000"/>
                          </a:solidFill>
                          <a:latin typeface="Calibri"/>
                        </a:rPr>
                        <a:t>Same sensor, different resolution,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37804">
                <a:tc>
                  <a:txBody>
                    <a:bodyPr/>
                    <a:lstStyle/>
                    <a:p>
                      <a:pPr algn="l" rtl="0" fontAlgn="t"/>
                      <a:r>
                        <a:rPr lang="en-US" sz="1600" b="0" i="0" u="none" strike="noStrike" dirty="0">
                          <a:solidFill>
                            <a:srgbClr val="000000"/>
                          </a:solidFill>
                          <a:latin typeface="+mn-lt"/>
                        </a:rPr>
                        <a:t>Direct Broadcast NBAR – NDVI / EVI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preprocessing,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LSP Products:  </a:t>
            </a:r>
            <a:r>
              <a:rPr lang="en-US" smtClean="0"/>
              <a:t>Comparing Characteristics</a:t>
            </a:r>
            <a:endParaRPr lang="en-US"/>
          </a:p>
        </p:txBody>
      </p:sp>
      <p:graphicFrame>
        <p:nvGraphicFramePr>
          <p:cNvPr id="4" name="Table 3"/>
          <p:cNvGraphicFramePr>
            <a:graphicFrameLocks noGrp="1"/>
          </p:cNvGraphicFramePr>
          <p:nvPr/>
        </p:nvGraphicFramePr>
        <p:xfrm>
          <a:off x="457200" y="1371600"/>
          <a:ext cx="8229600" cy="4158522"/>
        </p:xfrm>
        <a:graphic>
          <a:graphicData uri="http://schemas.openxmlformats.org/drawingml/2006/table">
            <a:tbl>
              <a:tblPr/>
              <a:tblGrid>
                <a:gridCol w="3361561"/>
                <a:gridCol w="4868039"/>
              </a:tblGrid>
              <a:tr h="235153">
                <a:tc>
                  <a:txBody>
                    <a:bodyPr/>
                    <a:lstStyle/>
                    <a:p>
                      <a:pPr algn="l" rtl="0" fontAlgn="t"/>
                      <a:r>
                        <a:rPr lang="en-US" sz="1600" b="1" i="0" u="none" strike="noStrike" dirty="0">
                          <a:solidFill>
                            <a:srgbClr val="FFFFFF"/>
                          </a:solidFill>
                          <a:latin typeface="Arial"/>
                        </a:rPr>
                        <a:t>Product </a:t>
                      </a:r>
                    </a:p>
                  </a:txBody>
                  <a:tcPr marL="6917" marR="6917" marT="691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1" i="0" u="none" strike="noStrike">
                          <a:solidFill>
                            <a:srgbClr val="000000"/>
                          </a:solidFill>
                          <a:latin typeface="Arial Narrow"/>
                        </a:rPr>
                        <a:t>Direct Broadcast NBAR – NDVI / EVI </a:t>
                      </a:r>
                    </a:p>
                  </a:txBody>
                  <a:tcPr marL="6917" marR="6917" marT="6917" marB="0" anchor="b">
                    <a:lnL w="12700" cap="flat" cmpd="sng" algn="ctr">
                      <a:solidFill>
                        <a:srgbClr val="FFFFFF"/>
                      </a:solidFill>
                      <a:prstDash val="solid"/>
                      <a:round/>
                      <a:headEnd type="none" w="med" len="med"/>
                      <a:tailEnd type="none" w="med" len="med"/>
                    </a:lnL>
                    <a:lnR>
                      <a:noFill/>
                    </a:lnR>
                    <a:lnT>
                      <a:noFill/>
                    </a:lnT>
                    <a:lnB>
                      <a:noFill/>
                    </a:lnB>
                    <a:solidFill>
                      <a:srgbClr val="D2DBFE"/>
                    </a:solidFill>
                  </a:tcPr>
                </a:tc>
              </a:tr>
              <a:tr h="243552">
                <a:tc>
                  <a:txBody>
                    <a:bodyPr/>
                    <a:lstStyle/>
                    <a:p>
                      <a:pPr algn="l" rtl="0" fontAlgn="t"/>
                      <a:r>
                        <a:rPr lang="en-US" sz="1200" b="0" i="0" u="none" strike="noStrike">
                          <a:solidFill>
                            <a:srgbClr val="FFFFFF"/>
                          </a:solidFill>
                          <a:latin typeface="Arial"/>
                        </a:rPr>
                        <a:t> </a:t>
                      </a:r>
                    </a:p>
                  </a:txBody>
                  <a:tcPr marL="6917" marR="6917" marT="6917"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0" i="0" u="none" strike="noStrike" dirty="0">
                          <a:solidFill>
                            <a:srgbClr val="000000"/>
                          </a:solidFill>
                          <a:latin typeface="Arial Narrow"/>
                        </a:rPr>
                        <a:t>comments on source, preprocessing, phenology algorithm</a:t>
                      </a:r>
                    </a:p>
                  </a:txBody>
                  <a:tcPr marL="6917" marR="6917" marT="6917" marB="0" anchor="b">
                    <a:lnL>
                      <a:noFill/>
                    </a:lnL>
                    <a:lnR>
                      <a:noFill/>
                    </a:lnR>
                    <a:lnT>
                      <a:noFill/>
                    </a:lnT>
                    <a:lnB w="6350" cap="flat" cmpd="sng" algn="ctr">
                      <a:solidFill>
                        <a:srgbClr val="000000"/>
                      </a:solidFill>
                      <a:prstDash val="solid"/>
                      <a:round/>
                      <a:headEnd type="none" w="med" len="med"/>
                      <a:tailEnd type="none" w="med" len="med"/>
                    </a:lnB>
                    <a:solidFill>
                      <a:srgbClr val="D2DBFE"/>
                    </a:solidFill>
                  </a:tcPr>
                </a:tc>
              </a:tr>
              <a:tr h="713860">
                <a:tc>
                  <a:txBody>
                    <a:bodyPr/>
                    <a:lstStyle/>
                    <a:p>
                      <a:pPr algn="l" rtl="0" fontAlgn="t"/>
                      <a:r>
                        <a:rPr lang="en-US" sz="1600" b="0" i="0" u="none" strike="noStrike">
                          <a:solidFill>
                            <a:srgbClr val="000000"/>
                          </a:solidFill>
                          <a:latin typeface="+mn-lt"/>
                        </a:rPr>
                        <a:t>MODIS Land Cover Dynamics</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Same sensor (MODIS swath data from DB), similar preprocessing but NBAR retrieved daily rather than  8 days -- 500m -- similar algorithm </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87105">
                <a:tc>
                  <a:txBody>
                    <a:bodyPr/>
                    <a:lstStyle/>
                    <a:p>
                      <a:pPr algn="l" rtl="0" fontAlgn="t"/>
                      <a:r>
                        <a:rPr lang="en-US" sz="1600" b="0" i="0" u="none" strike="noStrike">
                          <a:solidFill>
                            <a:srgbClr val="000000"/>
                          </a:solidFill>
                          <a:latin typeface="+mn-lt"/>
                        </a:rPr>
                        <a:t>Sensor Independent Vegetation Phenology (SIVP)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different resolution, different preprocessing</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8706">
                <a:tc>
                  <a:txBody>
                    <a:bodyPr/>
                    <a:lstStyle/>
                    <a:p>
                      <a:pPr algn="l" rtl="0" fontAlgn="t"/>
                      <a:r>
                        <a:rPr lang="en-US" sz="1600" b="0" i="0" u="none" strike="noStrike">
                          <a:solidFill>
                            <a:srgbClr val="000000"/>
                          </a:solidFill>
                          <a:latin typeface="+mn-lt"/>
                        </a:rPr>
                        <a:t>USFS National Phenology Database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 Uses the operation NBAR (as does MODIS land cover dynamics), different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84168">
                <a:tc>
                  <a:txBody>
                    <a:bodyPr/>
                    <a:lstStyle/>
                    <a:p>
                      <a:pPr algn="l" rtl="0" fontAlgn="t"/>
                      <a:r>
                        <a:rPr lang="en-US" sz="1600" b="0" i="0" u="none" strike="noStrike">
                          <a:solidFill>
                            <a:srgbClr val="000000"/>
                          </a:solidFill>
                          <a:latin typeface="+mn-lt"/>
                        </a:rPr>
                        <a:t>NASA NACP Phenology Product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MODIS, similar algorithm for NBAR  but generating 500m gap filled for creation of NBAR-EVI or NBAR-NDVI -- this is created under the same processing as the other NACP products and the NACP algorithm will be applied to the gap filled sequence (or the DB xyz version could as well).</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3552">
                <a:tc>
                  <a:txBody>
                    <a:bodyPr/>
                    <a:lstStyle/>
                    <a:p>
                      <a:pPr algn="l" rtl="0" fontAlgn="t"/>
                      <a:r>
                        <a:rPr lang="en-US" sz="1600" b="0" i="0" u="none" strike="noStrike">
                          <a:solidFill>
                            <a:srgbClr val="000000"/>
                          </a:solidFill>
                          <a:latin typeface="+mn-lt"/>
                        </a:rPr>
                        <a:t>USGS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Different source, different algorithm </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52503">
                <a:tc>
                  <a:txBody>
                    <a:bodyPr/>
                    <a:lstStyle/>
                    <a:p>
                      <a:pPr algn="l" rtl="0" fontAlgn="t"/>
                      <a:r>
                        <a:rPr lang="en-US" sz="1600" b="0" i="0" u="none" strike="noStrike" dirty="0">
                          <a:solidFill>
                            <a:srgbClr val="000000"/>
                          </a:solidFill>
                          <a:latin typeface="+mn-lt"/>
                        </a:rPr>
                        <a:t>NOAA </a:t>
                      </a:r>
                      <a:r>
                        <a:rPr lang="en-US" sz="1600" b="0" i="0" u="none" strike="noStrike" dirty="0" err="1">
                          <a:solidFill>
                            <a:srgbClr val="000000"/>
                          </a:solidFill>
                          <a:latin typeface="+mn-lt"/>
                        </a:rPr>
                        <a:t>GVIx</a:t>
                      </a:r>
                      <a:r>
                        <a:rPr lang="en-US" sz="1600" b="0" i="0" u="none" strike="noStrike" dirty="0">
                          <a:solidFill>
                            <a:srgbClr val="000000"/>
                          </a:solidFill>
                          <a:latin typeface="+mn-lt"/>
                        </a:rPr>
                        <a:t>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different </a:t>
                      </a:r>
                      <a:r>
                        <a:rPr lang="en-US" sz="1600" b="0" i="0" u="none" strike="noStrike" dirty="0" err="1">
                          <a:solidFill>
                            <a:srgbClr val="000000"/>
                          </a:solidFill>
                          <a:latin typeface="Calibri"/>
                        </a:rPr>
                        <a:t>prerpocessing</a:t>
                      </a:r>
                      <a:r>
                        <a:rPr lang="en-US" sz="1600" b="0" i="0" u="none" strike="noStrike" dirty="0">
                          <a:solidFill>
                            <a:srgbClr val="000000"/>
                          </a:solidFill>
                          <a:latin typeface="Calibri"/>
                        </a:rPr>
                        <a:t>, similar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general questions to consider</a:t>
            </a:r>
            <a:endParaRPr lang="en-US" dirty="0"/>
          </a:p>
        </p:txBody>
      </p:sp>
      <p:sp>
        <p:nvSpPr>
          <p:cNvPr id="3" name="Content Placeholder 2"/>
          <p:cNvSpPr>
            <a:spLocks noGrp="1"/>
          </p:cNvSpPr>
          <p:nvPr>
            <p:ph idx="1"/>
          </p:nvPr>
        </p:nvSpPr>
        <p:spPr>
          <a:xfrm>
            <a:off x="381000" y="1371600"/>
            <a:ext cx="8610600" cy="4495800"/>
          </a:xfrm>
        </p:spPr>
        <p:txBody>
          <a:bodyPr/>
          <a:lstStyle/>
          <a:p>
            <a:pPr marL="457200" indent="-457200">
              <a:buFont typeface="+mj-lt"/>
              <a:buAutoNum type="arabicPeriod"/>
            </a:pPr>
            <a:r>
              <a:rPr lang="en-US" sz="2000" dirty="0" smtClean="0"/>
              <a:t>Base data : why not higher frequency than the current composited multi-day products </a:t>
            </a:r>
          </a:p>
          <a:p>
            <a:pPr marL="457200" indent="-457200">
              <a:buFont typeface="+mj-lt"/>
              <a:buAutoNum type="arabicPeriod"/>
            </a:pPr>
            <a:r>
              <a:rPr lang="en-US" sz="2000" dirty="0" smtClean="0"/>
              <a:t>Link to what is on the ground </a:t>
            </a:r>
          </a:p>
          <a:p>
            <a:pPr marL="457200" indent="-457200">
              <a:buFont typeface="+mj-lt"/>
              <a:buAutoNum type="arabicPeriod"/>
            </a:pPr>
            <a:r>
              <a:rPr lang="en-US" sz="2000" dirty="0" smtClean="0"/>
              <a:t>How could we all move to a "best practice" - "best approach" RS methodology </a:t>
            </a:r>
            <a:br>
              <a:rPr lang="en-US" sz="2000" dirty="0" smtClean="0"/>
            </a:br>
            <a:r>
              <a:rPr lang="en-US" sz="2000" dirty="0" smtClean="0"/>
              <a:t>* Based on what? </a:t>
            </a:r>
          </a:p>
          <a:p>
            <a:pPr marL="457200" indent="-457200">
              <a:buFont typeface="+mj-lt"/>
              <a:buAutoNum type="arabicPeriod"/>
            </a:pPr>
            <a:r>
              <a:rPr lang="en-US" sz="2000" dirty="0" smtClean="0"/>
              <a:t>How do these RS-LSP products help with carbon cycle/budget </a:t>
            </a:r>
          </a:p>
          <a:p>
            <a:pPr marL="457200" indent="-457200">
              <a:buFont typeface="+mj-lt"/>
              <a:buAutoNum type="arabicPeriod"/>
            </a:pPr>
            <a:r>
              <a:rPr lang="en-US" sz="2000" dirty="0" smtClean="0"/>
              <a:t>How to help the community decipher the differences </a:t>
            </a:r>
          </a:p>
          <a:p>
            <a:pPr marL="457200" indent="-457200">
              <a:buFont typeface="+mj-lt"/>
              <a:buAutoNum type="arabicPeriod"/>
            </a:pPr>
            <a:r>
              <a:rPr lang="en-US" sz="2000" dirty="0" smtClean="0"/>
              <a:t>Set of guidelines to help promote the different products </a:t>
            </a:r>
          </a:p>
          <a:p>
            <a:pPr marL="457200" indent="-457200">
              <a:buFont typeface="+mj-lt"/>
              <a:buAutoNum type="arabicPeriod"/>
            </a:pPr>
            <a:r>
              <a:rPr lang="en-US" sz="2000" dirty="0" smtClean="0"/>
              <a:t>Wish list to promote better RS LSP (resolution, frequency, spectral, etc...) </a:t>
            </a:r>
          </a:p>
          <a:p>
            <a:pPr marL="457200" indent="-457200">
              <a:buFont typeface="+mj-lt"/>
              <a:buAutoNum type="arabicPeriod"/>
            </a:pPr>
            <a:r>
              <a:rPr lang="en-US" sz="2000" dirty="0" smtClean="0"/>
              <a:t>Inform where and how to use these products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a:t>
            </a:r>
            <a:r>
              <a:rPr lang="en-US" dirty="0" err="1" smtClean="0"/>
              <a:t>Intercomparison</a:t>
            </a:r>
            <a:endParaRPr lang="en-US" dirty="0"/>
          </a:p>
        </p:txBody>
      </p:sp>
      <p:sp>
        <p:nvSpPr>
          <p:cNvPr id="3" name="Content Placeholder 2"/>
          <p:cNvSpPr>
            <a:spLocks noGrp="1"/>
          </p:cNvSpPr>
          <p:nvPr>
            <p:ph idx="1"/>
          </p:nvPr>
        </p:nvSpPr>
        <p:spPr/>
        <p:txBody>
          <a:bodyPr/>
          <a:lstStyle/>
          <a:p>
            <a:r>
              <a:rPr lang="en-US" sz="2400" dirty="0" smtClean="0"/>
              <a:t>Similarities in products could increase confidence (i.e., “convergence of evidence”)</a:t>
            </a:r>
          </a:p>
          <a:p>
            <a:r>
              <a:rPr lang="en-US" sz="2400" dirty="0" smtClean="0"/>
              <a:t>Risk—divergence in products contributes to further confusion</a:t>
            </a:r>
          </a:p>
          <a:p>
            <a:r>
              <a:rPr lang="en-US" sz="2400" dirty="0" smtClean="0"/>
              <a:t>Product differences (e.g., source, preprocessing, and algorithm) makes results difficult to interpret!</a:t>
            </a:r>
          </a:p>
          <a:p>
            <a:r>
              <a:rPr lang="en-US" sz="2400" dirty="0" smtClean="0"/>
              <a:t>Need for complete transparency--make ALL data sets (both ground and satellite phenology) easily available and accessible to all participants.</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Assessments—Application Driven </a:t>
            </a:r>
            <a:endParaRPr lang="en-US" dirty="0"/>
          </a:p>
        </p:txBody>
      </p:sp>
      <p:sp>
        <p:nvSpPr>
          <p:cNvPr id="3" name="Content Placeholder 2"/>
          <p:cNvSpPr>
            <a:spLocks noGrp="1"/>
          </p:cNvSpPr>
          <p:nvPr>
            <p:ph idx="1"/>
          </p:nvPr>
        </p:nvSpPr>
        <p:spPr/>
        <p:txBody>
          <a:bodyPr/>
          <a:lstStyle/>
          <a:p>
            <a:r>
              <a:rPr lang="en-US" dirty="0" smtClean="0"/>
              <a:t>Carbon modeling</a:t>
            </a:r>
          </a:p>
          <a:p>
            <a:r>
              <a:rPr lang="en-US" dirty="0" smtClean="0"/>
              <a:t>Ecosystem</a:t>
            </a:r>
          </a:p>
          <a:p>
            <a:r>
              <a:rPr lang="en-US" dirty="0" smtClean="0"/>
              <a:t>Land management</a:t>
            </a:r>
          </a:p>
          <a:p>
            <a:endParaRPr lang="en-US" dirty="0" smtClean="0"/>
          </a:p>
          <a:p>
            <a:r>
              <a:rPr lang="en-US" dirty="0" smtClean="0"/>
              <a:t>Sensitivity to climate change</a:t>
            </a:r>
          </a:p>
          <a:p>
            <a:pPr>
              <a:buNone/>
            </a:pPr>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Phenology validation network</a:t>
            </a:r>
            <a:endParaRPr lang="en-US" dirty="0"/>
          </a:p>
        </p:txBody>
      </p:sp>
      <p:sp>
        <p:nvSpPr>
          <p:cNvPr id="3" name="Content Placeholder 2"/>
          <p:cNvSpPr>
            <a:spLocks noGrp="1"/>
          </p:cNvSpPr>
          <p:nvPr>
            <p:ph idx="1"/>
          </p:nvPr>
        </p:nvSpPr>
        <p:spPr/>
        <p:txBody>
          <a:bodyPr/>
          <a:lstStyle/>
          <a:p>
            <a:r>
              <a:rPr lang="en-US" dirty="0" smtClean="0"/>
              <a:t>What would this look like?</a:t>
            </a:r>
          </a:p>
          <a:p>
            <a:r>
              <a:rPr lang="en-US" dirty="0" smtClean="0"/>
              <a:t>How could we sustain it?</a:t>
            </a:r>
          </a:p>
          <a:p>
            <a:r>
              <a:rPr lang="en-US" dirty="0" smtClean="0"/>
              <a:t>Possible methods/measures</a:t>
            </a:r>
          </a:p>
          <a:p>
            <a:pPr lvl="1"/>
            <a:r>
              <a:rPr lang="en-US" dirty="0" smtClean="0"/>
              <a:t>Webcams</a:t>
            </a:r>
          </a:p>
          <a:p>
            <a:pPr lvl="1"/>
            <a:r>
              <a:rPr lang="en-US" dirty="0" smtClean="0"/>
              <a:t>Spectral radiometers (mounted high and </a:t>
            </a:r>
            <a:r>
              <a:rPr lang="en-US" smtClean="0"/>
              <a:t>pointing down)</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What </a:t>
            </a:r>
            <a:r>
              <a:rPr lang="en-US" sz="3200" dirty="0" smtClean="0"/>
              <a:t>is the ideal measurement (or suite of measurements)	</a:t>
            </a:r>
            <a:endParaRPr lang="en-US" sz="3200" dirty="0"/>
          </a:p>
        </p:txBody>
      </p:sp>
      <p:sp>
        <p:nvSpPr>
          <p:cNvPr id="3" name="Content Placeholder 2"/>
          <p:cNvSpPr>
            <a:spLocks noGrp="1"/>
          </p:cNvSpPr>
          <p:nvPr>
            <p:ph idx="1"/>
          </p:nvPr>
        </p:nvSpPr>
        <p:spPr/>
        <p:txBody>
          <a:bodyPr/>
          <a:lstStyle/>
          <a:p>
            <a:r>
              <a:rPr lang="en-US" dirty="0" smtClean="0"/>
              <a:t>Continuous in time</a:t>
            </a:r>
          </a:p>
          <a:p>
            <a:r>
              <a:rPr lang="en-US" dirty="0" smtClean="0"/>
              <a:t>Scientific units</a:t>
            </a:r>
          </a:p>
          <a:p>
            <a:r>
              <a:rPr lang="en-US" dirty="0" smtClean="0"/>
              <a:t>Others…</a:t>
            </a:r>
          </a:p>
          <a:p>
            <a:endParaRPr lang="en-US" dirty="0" smtClean="0"/>
          </a:p>
          <a:p>
            <a:r>
              <a:rPr lang="en-US" dirty="0" smtClean="0"/>
              <a:t>…or consider minimum criteria…</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srcRect t="15230" r="1593"/>
          <a:stretch>
            <a:fillRect/>
          </a:stretch>
        </p:blipFill>
        <p:spPr bwMode="auto">
          <a:xfrm>
            <a:off x="0" y="381001"/>
            <a:ext cx="9066692" cy="61721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990600" y="1828800"/>
            <a:ext cx="3352800" cy="2286000"/>
            <a:chOff x="17376" y="4610"/>
            <a:chExt cx="5520" cy="3718"/>
          </a:xfrm>
        </p:grpSpPr>
        <p:pic>
          <p:nvPicPr>
            <p:cNvPr id="108547" name="Picture 3" descr="AVimage"/>
            <p:cNvPicPr>
              <a:picLocks noChangeAspect="1" noChangeArrowheads="1"/>
            </p:cNvPicPr>
            <p:nvPr/>
          </p:nvPicPr>
          <p:blipFill>
            <a:blip r:embed="rId3" cstate="print"/>
            <a:srcRect/>
            <a:stretch>
              <a:fillRect/>
            </a:stretch>
          </p:blipFill>
          <p:spPr bwMode="auto">
            <a:xfrm>
              <a:off x="17376" y="4610"/>
              <a:ext cx="4944" cy="3113"/>
            </a:xfrm>
            <a:prstGeom prst="rect">
              <a:avLst/>
            </a:prstGeom>
            <a:noFill/>
          </p:spPr>
        </p:pic>
        <p:pic>
          <p:nvPicPr>
            <p:cNvPr id="108548" name="Picture 4" descr="AVimage"/>
            <p:cNvPicPr>
              <a:picLocks noChangeAspect="1" noChangeArrowheads="1"/>
            </p:cNvPicPr>
            <p:nvPr/>
          </p:nvPicPr>
          <p:blipFill>
            <a:blip r:embed="rId3" cstate="print"/>
            <a:srcRect/>
            <a:stretch>
              <a:fillRect/>
            </a:stretch>
          </p:blipFill>
          <p:spPr bwMode="auto">
            <a:xfrm>
              <a:off x="17520" y="4770"/>
              <a:ext cx="4944" cy="3113"/>
            </a:xfrm>
            <a:prstGeom prst="rect">
              <a:avLst/>
            </a:prstGeom>
            <a:noFill/>
          </p:spPr>
        </p:pic>
        <p:pic>
          <p:nvPicPr>
            <p:cNvPr id="108549" name="Picture 5" descr="AVimage"/>
            <p:cNvPicPr>
              <a:picLocks noChangeAspect="1" noChangeArrowheads="1"/>
            </p:cNvPicPr>
            <p:nvPr/>
          </p:nvPicPr>
          <p:blipFill>
            <a:blip r:embed="rId3" cstate="print"/>
            <a:srcRect/>
            <a:stretch>
              <a:fillRect/>
            </a:stretch>
          </p:blipFill>
          <p:spPr bwMode="auto">
            <a:xfrm>
              <a:off x="17664" y="4914"/>
              <a:ext cx="4944" cy="3113"/>
            </a:xfrm>
            <a:prstGeom prst="rect">
              <a:avLst/>
            </a:prstGeom>
            <a:noFill/>
          </p:spPr>
        </p:pic>
        <p:pic>
          <p:nvPicPr>
            <p:cNvPr id="108550" name="Picture 6" descr="AVimage"/>
            <p:cNvPicPr>
              <a:picLocks noChangeAspect="1" noChangeArrowheads="1"/>
            </p:cNvPicPr>
            <p:nvPr/>
          </p:nvPicPr>
          <p:blipFill>
            <a:blip r:embed="rId3" cstate="print"/>
            <a:srcRect/>
            <a:stretch>
              <a:fillRect/>
            </a:stretch>
          </p:blipFill>
          <p:spPr bwMode="auto">
            <a:xfrm>
              <a:off x="17808" y="5071"/>
              <a:ext cx="4944" cy="3113"/>
            </a:xfrm>
            <a:prstGeom prst="rect">
              <a:avLst/>
            </a:prstGeom>
            <a:noFill/>
          </p:spPr>
        </p:pic>
        <p:pic>
          <p:nvPicPr>
            <p:cNvPr id="108551" name="Picture 7" descr="AVimage"/>
            <p:cNvPicPr>
              <a:picLocks noChangeAspect="1" noChangeArrowheads="1"/>
            </p:cNvPicPr>
            <p:nvPr/>
          </p:nvPicPr>
          <p:blipFill>
            <a:blip r:embed="rId3" cstate="print"/>
            <a:srcRect/>
            <a:stretch>
              <a:fillRect/>
            </a:stretch>
          </p:blipFill>
          <p:spPr bwMode="auto">
            <a:xfrm>
              <a:off x="17952" y="5215"/>
              <a:ext cx="4944" cy="3113"/>
            </a:xfrm>
            <a:prstGeom prst="rect">
              <a:avLst/>
            </a:prstGeom>
            <a:noFill/>
          </p:spPr>
        </p:pic>
      </p:grpSp>
      <p:pic>
        <p:nvPicPr>
          <p:cNvPr id="108552" name="Picture 8" descr="raw-sm"/>
          <p:cNvPicPr>
            <a:picLocks noChangeAspect="1" noChangeArrowheads="1"/>
          </p:cNvPicPr>
          <p:nvPr/>
        </p:nvPicPr>
        <p:blipFill>
          <a:blip r:embed="rId4" cstate="print"/>
          <a:srcRect/>
          <a:stretch>
            <a:fillRect/>
          </a:stretch>
        </p:blipFill>
        <p:spPr bwMode="auto">
          <a:xfrm>
            <a:off x="5257800" y="1768475"/>
            <a:ext cx="2997200" cy="1768475"/>
          </a:xfrm>
          <a:prstGeom prst="rect">
            <a:avLst/>
          </a:prstGeom>
          <a:noFill/>
          <a:ln w="12700">
            <a:noFill/>
            <a:miter lim="800000"/>
            <a:headEnd/>
            <a:tailEnd/>
          </a:ln>
          <a:effectLst/>
        </p:spPr>
      </p:pic>
      <p:pic>
        <p:nvPicPr>
          <p:cNvPr id="108553" name="Picture 9" descr="NDVI-G2"/>
          <p:cNvPicPr>
            <a:picLocks noChangeAspect="1" noChangeArrowheads="1"/>
          </p:cNvPicPr>
          <p:nvPr/>
        </p:nvPicPr>
        <p:blipFill>
          <a:blip r:embed="rId5" cstate="print"/>
          <a:srcRect/>
          <a:stretch>
            <a:fillRect/>
          </a:stretch>
        </p:blipFill>
        <p:spPr bwMode="auto">
          <a:xfrm>
            <a:off x="5486400" y="4130675"/>
            <a:ext cx="2590800" cy="1819275"/>
          </a:xfrm>
          <a:prstGeom prst="rect">
            <a:avLst/>
          </a:prstGeom>
          <a:noFill/>
          <a:ln w="12700">
            <a:solidFill>
              <a:schemeClr val="tx1"/>
            </a:solidFill>
            <a:miter lim="800000"/>
            <a:headEnd/>
            <a:tailEnd/>
          </a:ln>
          <a:effectLst/>
        </p:spPr>
      </p:pic>
      <p:sp>
        <p:nvSpPr>
          <p:cNvPr id="108554" name="Freeform 10"/>
          <p:cNvSpPr>
            <a:spLocks/>
          </p:cNvSpPr>
          <p:nvPr/>
        </p:nvSpPr>
        <p:spPr bwMode="auto">
          <a:xfrm>
            <a:off x="4330700" y="2819400"/>
            <a:ext cx="1008063" cy="11113"/>
          </a:xfrm>
          <a:custGeom>
            <a:avLst/>
            <a:gdLst/>
            <a:ahLst/>
            <a:cxnLst>
              <a:cxn ang="0">
                <a:pos x="0" y="0"/>
              </a:cxn>
              <a:cxn ang="0">
                <a:pos x="635" y="7"/>
              </a:cxn>
            </a:cxnLst>
            <a:rect l="0" t="0" r="r" b="b"/>
            <a:pathLst>
              <a:path w="635" h="7">
                <a:moveTo>
                  <a:pt x="0" y="0"/>
                </a:moveTo>
                <a:lnTo>
                  <a:pt x="635" y="7"/>
                </a:lnTo>
              </a:path>
            </a:pathLst>
          </a:custGeom>
          <a:noFill/>
          <a:ln w="28575">
            <a:solidFill>
              <a:schemeClr val="tx1"/>
            </a:solidFill>
            <a:round/>
            <a:headEnd/>
            <a:tailEnd type="triangle" w="med" len="med"/>
          </a:ln>
          <a:effectLst/>
        </p:spPr>
        <p:txBody>
          <a:bodyPr/>
          <a:lstStyle/>
          <a:p>
            <a:endParaRPr lang="en-US"/>
          </a:p>
        </p:txBody>
      </p:sp>
      <p:sp>
        <p:nvSpPr>
          <p:cNvPr id="108555" name="Line 11"/>
          <p:cNvSpPr>
            <a:spLocks noChangeShapeType="1"/>
          </p:cNvSpPr>
          <p:nvPr/>
        </p:nvSpPr>
        <p:spPr bwMode="auto">
          <a:xfrm>
            <a:off x="6934200" y="3429000"/>
            <a:ext cx="0" cy="685800"/>
          </a:xfrm>
          <a:prstGeom prst="line">
            <a:avLst/>
          </a:prstGeom>
          <a:noFill/>
          <a:ln w="28575">
            <a:solidFill>
              <a:schemeClr val="tx1"/>
            </a:solidFill>
            <a:round/>
            <a:headEnd/>
            <a:tailEnd type="triangle" w="med" len="med"/>
          </a:ln>
          <a:effectLst/>
        </p:spPr>
        <p:txBody>
          <a:bodyPr/>
          <a:lstStyle/>
          <a:p>
            <a:endParaRPr lang="en-US"/>
          </a:p>
        </p:txBody>
      </p:sp>
      <p:sp>
        <p:nvSpPr>
          <p:cNvPr id="108556" name="Text Box 12"/>
          <p:cNvSpPr txBox="1">
            <a:spLocks noChangeArrowheads="1"/>
          </p:cNvSpPr>
          <p:nvPr/>
        </p:nvSpPr>
        <p:spPr bwMode="auto">
          <a:xfrm>
            <a:off x="1277938" y="4343400"/>
            <a:ext cx="2666114" cy="1569660"/>
          </a:xfrm>
          <a:prstGeom prst="rect">
            <a:avLst/>
          </a:prstGeom>
          <a:noFill/>
          <a:ln w="38100">
            <a:solidFill>
              <a:srgbClr val="339966"/>
            </a:solidFill>
            <a:prstDash val="sysDot"/>
            <a:miter lim="800000"/>
            <a:headEnd/>
            <a:tailEnd/>
          </a:ln>
          <a:effectLst/>
        </p:spPr>
        <p:txBody>
          <a:bodyPr wrap="none">
            <a:spAutoFit/>
          </a:bodyPr>
          <a:lstStyle/>
          <a:p>
            <a:pPr algn="l" eaLnBrk="0" hangingPunct="0">
              <a:spcBef>
                <a:spcPct val="0"/>
              </a:spcBef>
            </a:pPr>
            <a:r>
              <a:rPr lang="en-US" sz="2400" dirty="0">
                <a:solidFill>
                  <a:srgbClr val="E6F8FE"/>
                </a:solidFill>
                <a:latin typeface="+mn-lt"/>
              </a:rPr>
              <a:t>Start of Season</a:t>
            </a:r>
          </a:p>
          <a:p>
            <a:pPr algn="l" eaLnBrk="0" hangingPunct="0">
              <a:spcBef>
                <a:spcPct val="0"/>
              </a:spcBef>
            </a:pPr>
            <a:r>
              <a:rPr lang="en-US" sz="2400" dirty="0">
                <a:solidFill>
                  <a:srgbClr val="E6F8FE"/>
                </a:solidFill>
                <a:latin typeface="+mn-lt"/>
              </a:rPr>
              <a:t>End of Season</a:t>
            </a:r>
          </a:p>
          <a:p>
            <a:pPr algn="l" eaLnBrk="0" hangingPunct="0">
              <a:spcBef>
                <a:spcPct val="0"/>
              </a:spcBef>
            </a:pPr>
            <a:r>
              <a:rPr lang="en-US" sz="2400" dirty="0">
                <a:solidFill>
                  <a:srgbClr val="E6F8FE"/>
                </a:solidFill>
                <a:latin typeface="+mn-lt"/>
              </a:rPr>
              <a:t>Length of Season</a:t>
            </a:r>
          </a:p>
          <a:p>
            <a:pPr algn="l" eaLnBrk="0" hangingPunct="0">
              <a:spcBef>
                <a:spcPct val="0"/>
              </a:spcBef>
            </a:pPr>
            <a:r>
              <a:rPr lang="en-US" sz="2400" dirty="0" smtClean="0">
                <a:solidFill>
                  <a:srgbClr val="E6F8FE"/>
                </a:solidFill>
                <a:latin typeface="+mn-lt"/>
              </a:rPr>
              <a:t>Peak of Season</a:t>
            </a:r>
            <a:endParaRPr lang="en-US" sz="2400" dirty="0">
              <a:solidFill>
                <a:srgbClr val="E6F8FE"/>
              </a:solidFill>
              <a:latin typeface="+mn-lt"/>
            </a:endParaRPr>
          </a:p>
        </p:txBody>
      </p:sp>
      <p:sp>
        <p:nvSpPr>
          <p:cNvPr id="108557" name="Freeform 13"/>
          <p:cNvSpPr>
            <a:spLocks/>
          </p:cNvSpPr>
          <p:nvPr/>
        </p:nvSpPr>
        <p:spPr bwMode="auto">
          <a:xfrm>
            <a:off x="3962400" y="4800600"/>
            <a:ext cx="1524000" cy="336550"/>
          </a:xfrm>
          <a:custGeom>
            <a:avLst/>
            <a:gdLst/>
            <a:ahLst/>
            <a:cxnLst>
              <a:cxn ang="0">
                <a:pos x="920" y="0"/>
              </a:cxn>
              <a:cxn ang="0">
                <a:pos x="0" y="212"/>
              </a:cxn>
            </a:cxnLst>
            <a:rect l="0" t="0" r="r" b="b"/>
            <a:pathLst>
              <a:path w="920" h="212">
                <a:moveTo>
                  <a:pt x="920" y="0"/>
                </a:moveTo>
                <a:lnTo>
                  <a:pt x="0" y="212"/>
                </a:lnTo>
              </a:path>
            </a:pathLst>
          </a:custGeom>
          <a:noFill/>
          <a:ln w="28575">
            <a:solidFill>
              <a:schemeClr val="tx1"/>
            </a:solidFill>
            <a:round/>
            <a:headEnd/>
            <a:tailEnd type="triangle" w="med" len="med"/>
          </a:ln>
          <a:effectLst/>
        </p:spPr>
        <p:txBody>
          <a:bodyPr/>
          <a:lstStyle/>
          <a:p>
            <a:endParaRPr lang="en-US"/>
          </a:p>
        </p:txBody>
      </p:sp>
      <p:sp>
        <p:nvSpPr>
          <p:cNvPr id="108558" name="Text Box 14"/>
          <p:cNvSpPr txBox="1">
            <a:spLocks noChangeArrowheads="1"/>
          </p:cNvSpPr>
          <p:nvPr/>
        </p:nvSpPr>
        <p:spPr bwMode="auto">
          <a:xfrm>
            <a:off x="455613" y="914400"/>
            <a:ext cx="7772400" cy="830997"/>
          </a:xfrm>
          <a:prstGeom prst="rect">
            <a:avLst/>
          </a:prstGeom>
          <a:noFill/>
          <a:ln w="12700">
            <a:noFill/>
            <a:miter lim="800000"/>
            <a:headEnd/>
            <a:tailEnd/>
          </a:ln>
          <a:effectLst/>
        </p:spPr>
        <p:txBody>
          <a:bodyPr>
            <a:spAutoFit/>
          </a:bodyPr>
          <a:lstStyle/>
          <a:p>
            <a:pPr algn="l" eaLnBrk="0" hangingPunct="0">
              <a:spcBef>
                <a:spcPct val="0"/>
              </a:spcBef>
            </a:pPr>
            <a:r>
              <a:rPr lang="en-US" sz="2400" b="1" dirty="0">
                <a:solidFill>
                  <a:srgbClr val="E6F8FE"/>
                </a:solidFill>
                <a:latin typeface="Arial" charset="0"/>
              </a:rPr>
              <a:t>Time-series satellite </a:t>
            </a:r>
            <a:r>
              <a:rPr lang="en-US" sz="2400" b="1" dirty="0" smtClean="0">
                <a:solidFill>
                  <a:srgbClr val="E6F8FE"/>
                </a:solidFill>
                <a:latin typeface="Arial" charset="0"/>
              </a:rPr>
              <a:t>data allow extraction of phenological events on a landscape level</a:t>
            </a:r>
            <a:endParaRPr lang="en-US" sz="2400" b="1" dirty="0">
              <a:solidFill>
                <a:srgbClr val="E6F8FE"/>
              </a:solidFill>
              <a:latin typeface="Arial" charset="0"/>
            </a:endParaRPr>
          </a:p>
        </p:txBody>
      </p:sp>
      <p:sp>
        <p:nvSpPr>
          <p:cNvPr id="108559" name="Rectangle 15"/>
          <p:cNvSpPr>
            <a:spLocks noChangeArrowheads="1"/>
          </p:cNvSpPr>
          <p:nvPr/>
        </p:nvSpPr>
        <p:spPr bwMode="auto">
          <a:xfrm>
            <a:off x="457200" y="152400"/>
            <a:ext cx="6629400" cy="990600"/>
          </a:xfrm>
          <a:prstGeom prst="rect">
            <a:avLst/>
          </a:prstGeom>
          <a:noFill/>
          <a:ln w="12700">
            <a:noFill/>
            <a:miter lim="800000"/>
            <a:headEnd/>
            <a:tailEnd/>
          </a:ln>
          <a:effectLst/>
        </p:spPr>
        <p:txBody>
          <a:bodyPr lIns="90488" tIns="44450" rIns="90488" bIns="44450" anchor="ctr"/>
          <a:lstStyle/>
          <a:p>
            <a:pPr algn="l">
              <a:spcBef>
                <a:spcPct val="0"/>
              </a:spcBef>
            </a:pPr>
            <a:r>
              <a:rPr lang="en-US" sz="3600" b="1" dirty="0" smtClean="0">
                <a:solidFill>
                  <a:srgbClr val="FFFF99"/>
                </a:solidFill>
                <a:latin typeface="Univers 57 Condensed" pitchFamily="34" charset="0"/>
              </a:rPr>
              <a:t>Land Surface Phenology</a:t>
            </a:r>
            <a:endParaRPr lang="en-US" sz="3600" b="1" dirty="0">
              <a:solidFill>
                <a:srgbClr val="FFFF99"/>
              </a:solidFill>
              <a:latin typeface="Univers 57 Condensed"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Global LSP Products</a:t>
            </a:r>
            <a:endParaRPr lang="en-US" b="1" dirty="0"/>
          </a:p>
        </p:txBody>
      </p:sp>
      <p:graphicFrame>
        <p:nvGraphicFramePr>
          <p:cNvPr id="5" name="Table 4"/>
          <p:cNvGraphicFramePr>
            <a:graphicFrameLocks noGrp="1"/>
          </p:cNvGraphicFramePr>
          <p:nvPr/>
        </p:nvGraphicFramePr>
        <p:xfrm>
          <a:off x="381001" y="1096317"/>
          <a:ext cx="8381998" cy="5456884"/>
        </p:xfrm>
        <a:graphic>
          <a:graphicData uri="http://schemas.openxmlformats.org/drawingml/2006/table">
            <a:tbl>
              <a:tblPr firstRow="1" bandRow="1">
                <a:tableStyleId>{5C22544A-7EE6-4342-B048-85BDC9FD1C3A}</a:tableStyleId>
              </a:tblPr>
              <a:tblGrid>
                <a:gridCol w="1828799"/>
                <a:gridCol w="1752600"/>
                <a:gridCol w="1447800"/>
                <a:gridCol w="1371600"/>
                <a:gridCol w="1981199"/>
              </a:tblGrid>
              <a:tr h="486717">
                <a:tc>
                  <a:txBody>
                    <a:bodyPr/>
                    <a:lstStyle/>
                    <a:p>
                      <a:r>
                        <a:rPr lang="en-US" dirty="0" smtClean="0"/>
                        <a:t>Product</a:t>
                      </a:r>
                      <a:endParaRPr lang="en-US" dirty="0"/>
                    </a:p>
                  </a:txBody>
                  <a:tcPr/>
                </a:tc>
                <a:tc>
                  <a:txBody>
                    <a:bodyPr/>
                    <a:lstStyle/>
                    <a:p>
                      <a:r>
                        <a:rPr lang="en-US" dirty="0" smtClean="0"/>
                        <a:t>Satellite/VI Source</a:t>
                      </a:r>
                      <a:endParaRPr lang="en-US" dirty="0"/>
                    </a:p>
                  </a:txBody>
                  <a:tcPr/>
                </a:tc>
                <a:tc>
                  <a:txBody>
                    <a:bodyPr/>
                    <a:lstStyle/>
                    <a:p>
                      <a:r>
                        <a:rPr lang="en-US" dirty="0" smtClean="0"/>
                        <a:t>Production</a:t>
                      </a:r>
                      <a:endParaRPr lang="en-US" dirty="0"/>
                    </a:p>
                  </a:txBody>
                  <a:tcPr/>
                </a:tc>
                <a:tc>
                  <a:txBody>
                    <a:bodyPr/>
                    <a:lstStyle/>
                    <a:p>
                      <a:r>
                        <a:rPr lang="en-US" dirty="0" smtClean="0"/>
                        <a:t>Spatial</a:t>
                      </a:r>
                      <a:endParaRPr lang="en-US" dirty="0"/>
                    </a:p>
                  </a:txBody>
                  <a:tcPr/>
                </a:tc>
                <a:tc>
                  <a:txBody>
                    <a:bodyPr/>
                    <a:lstStyle/>
                    <a:p>
                      <a:r>
                        <a:rPr lang="en-US" dirty="0" smtClean="0"/>
                        <a:t>Contact/Agency</a:t>
                      </a:r>
                      <a:endParaRPr lang="en-US" dirty="0"/>
                    </a:p>
                  </a:txBody>
                  <a:tcPr/>
                </a:tc>
              </a:tr>
              <a:tr h="1200124">
                <a:tc>
                  <a:txBody>
                    <a:bodyPr/>
                    <a:lstStyle/>
                    <a:p>
                      <a:r>
                        <a:rPr lang="en-US" b="1" dirty="0" smtClean="0">
                          <a:latin typeface="Arial Narrow" pitchFamily="34" charset="0"/>
                        </a:rPr>
                        <a:t>MODIS</a:t>
                      </a:r>
                      <a:r>
                        <a:rPr lang="en-US" b="1" baseline="0" dirty="0" smtClean="0">
                          <a:latin typeface="Arial Narrow" pitchFamily="34" charset="0"/>
                        </a:rPr>
                        <a:t> Land cover dynamics</a:t>
                      </a:r>
                    </a:p>
                    <a:p>
                      <a:r>
                        <a:rPr lang="en-US" b="1" baseline="0" dirty="0" smtClean="0">
                          <a:latin typeface="Arial Narrow" pitchFamily="34" charset="0"/>
                        </a:rPr>
                        <a:t>MOD12Q2</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MODIS</a:t>
                      </a:r>
                    </a:p>
                    <a:p>
                      <a:r>
                        <a:rPr lang="en-US" dirty="0" smtClean="0">
                          <a:latin typeface="Arial Narrow" pitchFamily="34" charset="0"/>
                        </a:rPr>
                        <a:t>(EVI)</a:t>
                      </a:r>
                      <a:endParaRPr lang="en-US" dirty="0">
                        <a:latin typeface="Arial Narrow" pitchFamily="34" charset="0"/>
                      </a:endParaRPr>
                    </a:p>
                  </a:txBody>
                  <a:tcPr/>
                </a:tc>
                <a:tc>
                  <a:txBody>
                    <a:bodyPr/>
                    <a:lstStyle/>
                    <a:p>
                      <a:r>
                        <a:rPr lang="en-US" dirty="0" smtClean="0">
                          <a:latin typeface="Arial Narrow" pitchFamily="34" charset="0"/>
                        </a:rPr>
                        <a:t>2001 -</a:t>
                      </a:r>
                      <a:endParaRPr lang="en-US" dirty="0">
                        <a:latin typeface="Arial Narrow" pitchFamily="34" charset="0"/>
                      </a:endParaRPr>
                    </a:p>
                  </a:txBody>
                  <a:tcPr/>
                </a:tc>
                <a:tc>
                  <a:txBody>
                    <a:bodyPr/>
                    <a:lstStyle/>
                    <a:p>
                      <a:r>
                        <a:rPr lang="en-US" dirty="0" smtClean="0">
                          <a:latin typeface="Arial Narrow" pitchFamily="34" charset="0"/>
                        </a:rPr>
                        <a:t>500m</a:t>
                      </a:r>
                      <a:endParaRPr lang="en-US" dirty="0">
                        <a:latin typeface="Arial Narrow" pitchFamily="34" charset="0"/>
                      </a:endParaRPr>
                    </a:p>
                  </a:txBody>
                  <a:tcPr/>
                </a:tc>
                <a:tc>
                  <a:txBody>
                    <a:bodyPr/>
                    <a:lstStyle/>
                    <a:p>
                      <a:r>
                        <a:rPr lang="en-US" dirty="0" smtClean="0">
                          <a:latin typeface="Arial Narrow" pitchFamily="34" charset="0"/>
                        </a:rPr>
                        <a:t>Mark Friedl  </a:t>
                      </a:r>
                    </a:p>
                    <a:p>
                      <a:r>
                        <a:rPr lang="en-US" dirty="0" smtClean="0">
                          <a:latin typeface="Arial Narrow" pitchFamily="34" charset="0"/>
                        </a:rPr>
                        <a:t>(BU / NASA)</a:t>
                      </a:r>
                      <a:endParaRPr lang="en-US" dirty="0">
                        <a:latin typeface="Arial Narrow" pitchFamily="34" charset="0"/>
                      </a:endParaRPr>
                    </a:p>
                  </a:txBody>
                  <a:tcPr/>
                </a:tc>
              </a:tr>
              <a:tr h="1200124">
                <a:tc>
                  <a:txBody>
                    <a:bodyPr/>
                    <a:lstStyle/>
                    <a:p>
                      <a:r>
                        <a:rPr lang="en-US" b="1" dirty="0" smtClean="0">
                          <a:latin typeface="Arial Narrow" pitchFamily="34" charset="0"/>
                        </a:rPr>
                        <a:t>GEOLAND</a:t>
                      </a:r>
                      <a:r>
                        <a:rPr lang="en-US" b="1" baseline="0" dirty="0" smtClean="0">
                          <a:latin typeface="Arial Narrow" pitchFamily="34" charset="0"/>
                        </a:rPr>
                        <a:t> 2 BIOPAR </a:t>
                      </a:r>
                      <a:r>
                        <a:rPr lang="en-US" b="1" baseline="0" dirty="0" err="1" smtClean="0">
                          <a:latin typeface="Arial Narrow" pitchFamily="34" charset="0"/>
                        </a:rPr>
                        <a:t>Phenology</a:t>
                      </a:r>
                      <a:endParaRPr lang="en-US" b="1" dirty="0">
                        <a:latin typeface="Arial Narrow" pitchFamily="34" charset="0"/>
                      </a:endParaRPr>
                    </a:p>
                  </a:txBody>
                  <a:tcPr/>
                </a:tc>
                <a:tc>
                  <a:txBody>
                    <a:bodyPr/>
                    <a:lstStyle/>
                    <a:p>
                      <a:r>
                        <a:rPr lang="en-US" dirty="0" smtClean="0">
                          <a:latin typeface="Arial Narrow" pitchFamily="34" charset="0"/>
                        </a:rPr>
                        <a:t>SPOT-Vegetation</a:t>
                      </a:r>
                    </a:p>
                    <a:p>
                      <a:r>
                        <a:rPr lang="en-US" dirty="0" smtClean="0">
                          <a:latin typeface="Arial Narrow" pitchFamily="34" charset="0"/>
                        </a:rPr>
                        <a:t>(NDVI)</a:t>
                      </a:r>
                      <a:endParaRPr lang="en-US" dirty="0">
                        <a:latin typeface="Arial Narrow" pitchFamily="34" charset="0"/>
                      </a:endParaRPr>
                    </a:p>
                  </a:txBody>
                  <a:tcPr/>
                </a:tc>
                <a:tc>
                  <a:txBody>
                    <a:bodyPr/>
                    <a:lstStyle/>
                    <a:p>
                      <a:r>
                        <a:rPr lang="en-US" dirty="0" smtClean="0">
                          <a:latin typeface="Arial Narrow" pitchFamily="34" charset="0"/>
                        </a:rPr>
                        <a:t>1980-2009</a:t>
                      </a:r>
                      <a:endParaRPr lang="en-US" dirty="0">
                        <a:latin typeface="Arial Narrow" pitchFamily="34" charset="0"/>
                      </a:endParaRPr>
                    </a:p>
                  </a:txBody>
                  <a:tcPr/>
                </a:tc>
                <a:tc>
                  <a:txBody>
                    <a:bodyPr/>
                    <a:lstStyle/>
                    <a:p>
                      <a:r>
                        <a:rPr lang="en-US" dirty="0" smtClean="0">
                          <a:latin typeface="Arial Narrow" pitchFamily="34" charset="0"/>
                        </a:rPr>
                        <a:t>1km</a:t>
                      </a:r>
                      <a:endParaRPr lang="en-US" dirty="0">
                        <a:latin typeface="Arial Narrow" pitchFamily="34" charset="0"/>
                      </a:endParaRPr>
                    </a:p>
                  </a:txBody>
                  <a:tcPr/>
                </a:tc>
                <a:tc>
                  <a:txBody>
                    <a:bodyPr/>
                    <a:lstStyle/>
                    <a:p>
                      <a:r>
                        <a:rPr lang="en-US" dirty="0" err="1" smtClean="0">
                          <a:latin typeface="Arial Narrow" pitchFamily="34" charset="0"/>
                        </a:rPr>
                        <a:t>Roselyne</a:t>
                      </a:r>
                      <a:r>
                        <a:rPr lang="en-US" dirty="0" smtClean="0">
                          <a:latin typeface="Arial Narrow" pitchFamily="34" charset="0"/>
                        </a:rPr>
                        <a:t> </a:t>
                      </a:r>
                      <a:r>
                        <a:rPr lang="en-US" dirty="0" err="1" smtClean="0">
                          <a:latin typeface="Arial Narrow" pitchFamily="34" charset="0"/>
                        </a:rPr>
                        <a:t>Lacaze</a:t>
                      </a:r>
                      <a:r>
                        <a:rPr lang="en-US" dirty="0" smtClean="0">
                          <a:latin typeface="Arial Narrow" pitchFamily="34" charset="0"/>
                        </a:rPr>
                        <a:t> (JRC, VITO, MEDIAS)</a:t>
                      </a:r>
                      <a:endParaRPr lang="en-US" dirty="0">
                        <a:latin typeface="Arial Narrow" pitchFamily="34" charset="0"/>
                      </a:endParaRPr>
                    </a:p>
                  </a:txBody>
                  <a:tcPr/>
                </a:tc>
              </a:tr>
              <a:tr h="1227836">
                <a:tc>
                  <a:txBody>
                    <a:bodyPr/>
                    <a:lstStyle/>
                    <a:p>
                      <a:r>
                        <a:rPr lang="en-US" b="1" dirty="0" smtClean="0">
                          <a:latin typeface="Arial Narrow" pitchFamily="34" charset="0"/>
                        </a:rPr>
                        <a:t>MTCI</a:t>
                      </a:r>
                      <a:endParaRPr lang="en-US" b="1" dirty="0">
                        <a:latin typeface="Arial Narrow" pitchFamily="34" charset="0"/>
                      </a:endParaRPr>
                    </a:p>
                  </a:txBody>
                  <a:tcPr/>
                </a:tc>
                <a:tc>
                  <a:txBody>
                    <a:bodyPr/>
                    <a:lstStyle/>
                    <a:p>
                      <a:r>
                        <a:rPr lang="en-US" dirty="0" smtClean="0">
                          <a:latin typeface="Arial Narrow" pitchFamily="34" charset="0"/>
                        </a:rPr>
                        <a:t>MERIS </a:t>
                      </a:r>
                    </a:p>
                    <a:p>
                      <a:r>
                        <a:rPr lang="en-US" dirty="0" smtClean="0">
                          <a:latin typeface="Arial Narrow" pitchFamily="34" charset="0"/>
                        </a:rPr>
                        <a:t>(Terrestrial</a:t>
                      </a:r>
                      <a:r>
                        <a:rPr lang="en-US" baseline="0" dirty="0" smtClean="0">
                          <a:latin typeface="Arial Narrow" pitchFamily="34" charset="0"/>
                        </a:rPr>
                        <a:t> Chlorophyll Index)</a:t>
                      </a:r>
                      <a:endParaRPr lang="en-US" dirty="0">
                        <a:latin typeface="Arial Narrow" pitchFamily="34" charset="0"/>
                      </a:endParaRPr>
                    </a:p>
                  </a:txBody>
                  <a:tcPr/>
                </a:tc>
                <a:tc>
                  <a:txBody>
                    <a:bodyPr/>
                    <a:lstStyle/>
                    <a:p>
                      <a:r>
                        <a:rPr lang="en-US" dirty="0" smtClean="0">
                          <a:latin typeface="Arial Narrow" pitchFamily="34" charset="0"/>
                        </a:rPr>
                        <a:t>2003-2007</a:t>
                      </a:r>
                      <a:endParaRPr lang="en-US" dirty="0">
                        <a:latin typeface="Arial Narrow" pitchFamily="34" charset="0"/>
                      </a:endParaRPr>
                    </a:p>
                  </a:txBody>
                  <a:tcPr/>
                </a:tc>
                <a:tc>
                  <a:txBody>
                    <a:bodyPr/>
                    <a:lstStyle/>
                    <a:p>
                      <a:r>
                        <a:rPr lang="en-US" dirty="0" smtClean="0">
                          <a:latin typeface="Arial Narrow" pitchFamily="34" charset="0"/>
                        </a:rPr>
                        <a:t>4.6km</a:t>
                      </a:r>
                      <a:endParaRPr lang="en-US" dirty="0">
                        <a:latin typeface="Arial Narrow" pitchFamily="34" charset="0"/>
                      </a:endParaRPr>
                    </a:p>
                  </a:txBody>
                  <a:tcPr/>
                </a:tc>
                <a:tc>
                  <a:txBody>
                    <a:bodyPr/>
                    <a:lstStyle/>
                    <a:p>
                      <a:r>
                        <a:rPr lang="en-US" dirty="0" smtClean="0">
                          <a:latin typeface="Arial Narrow" pitchFamily="34" charset="0"/>
                        </a:rPr>
                        <a:t>J Dash </a:t>
                      </a:r>
                    </a:p>
                    <a:p>
                      <a:r>
                        <a:rPr lang="en-US" dirty="0" smtClean="0">
                          <a:latin typeface="Arial Narrow" pitchFamily="34" charset="0"/>
                        </a:rPr>
                        <a:t>(ESA)</a:t>
                      </a:r>
                      <a:endParaRPr lang="en-US" dirty="0">
                        <a:latin typeface="Arial Narrow" pitchFamily="34" charset="0"/>
                      </a:endParaRPr>
                    </a:p>
                  </a:txBody>
                  <a:tcPr/>
                </a:tc>
              </a:tr>
              <a:tr h="1142037">
                <a:tc>
                  <a:txBody>
                    <a:bodyPr/>
                    <a:lstStyle/>
                    <a:p>
                      <a:r>
                        <a:rPr lang="en-US" b="1" dirty="0" smtClean="0">
                          <a:latin typeface="Arial Narrow" pitchFamily="34" charset="0"/>
                        </a:rPr>
                        <a:t>Sensor Independent Vegetation </a:t>
                      </a:r>
                      <a:r>
                        <a:rPr lang="en-US" b="1" dirty="0" err="1" smtClean="0">
                          <a:latin typeface="Arial Narrow" pitchFamily="34" charset="0"/>
                        </a:rPr>
                        <a:t>Phenology</a:t>
                      </a:r>
                      <a:r>
                        <a:rPr lang="en-US" b="1" dirty="0" smtClean="0">
                          <a:latin typeface="Arial Narrow" pitchFamily="34" charset="0"/>
                        </a:rPr>
                        <a:t> (SIVP)</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Fusion</a:t>
                      </a:r>
                      <a:r>
                        <a:rPr lang="en-US" baseline="0" dirty="0" smtClean="0">
                          <a:latin typeface="Arial Narrow" pitchFamily="34" charset="0"/>
                        </a:rPr>
                        <a:t>: AVHRR, SPOT-VGT, MODIS, VIIRS</a:t>
                      </a:r>
                    </a:p>
                    <a:p>
                      <a:r>
                        <a:rPr lang="en-US" baseline="0" dirty="0" smtClean="0">
                          <a:latin typeface="Arial Narrow" pitchFamily="34" charset="0"/>
                        </a:rPr>
                        <a:t>(NDVI)</a:t>
                      </a:r>
                      <a:endParaRPr lang="en-US" dirty="0">
                        <a:latin typeface="Arial Narrow" pitchFamily="34" charset="0"/>
                      </a:endParaRPr>
                    </a:p>
                  </a:txBody>
                  <a:tcPr/>
                </a:tc>
                <a:tc>
                  <a:txBody>
                    <a:bodyPr/>
                    <a:lstStyle/>
                    <a:p>
                      <a:r>
                        <a:rPr lang="en-US" dirty="0" smtClean="0">
                          <a:latin typeface="Arial Narrow" pitchFamily="34" charset="0"/>
                        </a:rPr>
                        <a:t>1981-2013</a:t>
                      </a:r>
                      <a:endParaRPr lang="en-US" dirty="0">
                        <a:latin typeface="Arial Narrow" pitchFamily="34" charset="0"/>
                      </a:endParaRPr>
                    </a:p>
                  </a:txBody>
                  <a:tcPr/>
                </a:tc>
                <a:tc>
                  <a:txBody>
                    <a:bodyPr/>
                    <a:lstStyle/>
                    <a:p>
                      <a:r>
                        <a:rPr lang="en-US" dirty="0" smtClean="0">
                          <a:latin typeface="Arial Narrow" pitchFamily="34" charset="0"/>
                        </a:rPr>
                        <a:t>0.05 deg</a:t>
                      </a:r>
                      <a:endParaRPr lang="en-US" dirty="0">
                        <a:latin typeface="Arial Narrow" pitchFamily="34" charset="0"/>
                      </a:endParaRPr>
                    </a:p>
                  </a:txBody>
                  <a:tcPr/>
                </a:tc>
                <a:tc>
                  <a:txBody>
                    <a:bodyPr/>
                    <a:lstStyle/>
                    <a:p>
                      <a:r>
                        <a:rPr lang="en-US" dirty="0" err="1" smtClean="0">
                          <a:latin typeface="Arial Narrow" pitchFamily="34" charset="0"/>
                        </a:rPr>
                        <a:t>Kamel</a:t>
                      </a:r>
                      <a:r>
                        <a:rPr lang="en-US" baseline="0" dirty="0" smtClean="0">
                          <a:latin typeface="Arial Narrow" pitchFamily="34" charset="0"/>
                        </a:rPr>
                        <a:t> </a:t>
                      </a:r>
                      <a:r>
                        <a:rPr lang="en-US" baseline="0" dirty="0" err="1" smtClean="0">
                          <a:latin typeface="Arial Narrow" pitchFamily="34" charset="0"/>
                        </a:rPr>
                        <a:t>Didan</a:t>
                      </a:r>
                      <a:r>
                        <a:rPr lang="en-US" baseline="0" dirty="0" smtClean="0">
                          <a:latin typeface="Arial Narrow" pitchFamily="34" charset="0"/>
                        </a:rPr>
                        <a:t>             (U Arizona / NASA)</a:t>
                      </a:r>
                      <a:endParaRPr lang="en-US"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15962"/>
          </a:xfrm>
        </p:spPr>
        <p:txBody>
          <a:bodyPr>
            <a:normAutofit fontScale="90000"/>
          </a:bodyPr>
          <a:lstStyle/>
          <a:p>
            <a:pPr algn="l"/>
            <a:r>
              <a:rPr lang="en-US" sz="3600" b="1" dirty="0" smtClean="0"/>
              <a:t>North American Continent LSP Products</a:t>
            </a:r>
            <a:endParaRPr lang="en-US" sz="3600" b="1" dirty="0"/>
          </a:p>
        </p:txBody>
      </p:sp>
      <p:graphicFrame>
        <p:nvGraphicFramePr>
          <p:cNvPr id="5" name="Table 4"/>
          <p:cNvGraphicFramePr>
            <a:graphicFrameLocks noGrp="1"/>
          </p:cNvGraphicFramePr>
          <p:nvPr/>
        </p:nvGraphicFramePr>
        <p:xfrm>
          <a:off x="381001" y="1142999"/>
          <a:ext cx="8381998" cy="5383641"/>
        </p:xfrm>
        <a:graphic>
          <a:graphicData uri="http://schemas.openxmlformats.org/drawingml/2006/table">
            <a:tbl>
              <a:tblPr firstRow="1" bandRow="1">
                <a:tableStyleId>{5C22544A-7EE6-4342-B048-85BDC9FD1C3A}</a:tableStyleId>
              </a:tblPr>
              <a:tblGrid>
                <a:gridCol w="1828799"/>
                <a:gridCol w="1752600"/>
                <a:gridCol w="1524000"/>
                <a:gridCol w="1295400"/>
                <a:gridCol w="1981199"/>
              </a:tblGrid>
              <a:tr h="486717">
                <a:tc>
                  <a:txBody>
                    <a:bodyPr/>
                    <a:lstStyle/>
                    <a:p>
                      <a:r>
                        <a:rPr lang="en-US" dirty="0" smtClean="0"/>
                        <a:t>Product</a:t>
                      </a:r>
                      <a:endParaRPr lang="en-US" dirty="0"/>
                    </a:p>
                  </a:txBody>
                  <a:tcPr/>
                </a:tc>
                <a:tc>
                  <a:txBody>
                    <a:bodyPr/>
                    <a:lstStyle/>
                    <a:p>
                      <a:r>
                        <a:rPr lang="en-US" dirty="0" smtClean="0"/>
                        <a:t>Satellite/VI Source</a:t>
                      </a:r>
                      <a:endParaRPr lang="en-US" dirty="0"/>
                    </a:p>
                  </a:txBody>
                  <a:tcPr/>
                </a:tc>
                <a:tc>
                  <a:txBody>
                    <a:bodyPr/>
                    <a:lstStyle/>
                    <a:p>
                      <a:r>
                        <a:rPr lang="en-US" dirty="0" smtClean="0"/>
                        <a:t>Production</a:t>
                      </a:r>
                      <a:endParaRPr lang="en-US" dirty="0"/>
                    </a:p>
                  </a:txBody>
                  <a:tcPr/>
                </a:tc>
                <a:tc>
                  <a:txBody>
                    <a:bodyPr/>
                    <a:lstStyle/>
                    <a:p>
                      <a:r>
                        <a:rPr lang="en-US" dirty="0" smtClean="0"/>
                        <a:t>Spatial</a:t>
                      </a:r>
                      <a:endParaRPr lang="en-US" dirty="0"/>
                    </a:p>
                  </a:txBody>
                  <a:tcPr/>
                </a:tc>
                <a:tc>
                  <a:txBody>
                    <a:bodyPr/>
                    <a:lstStyle/>
                    <a:p>
                      <a:r>
                        <a:rPr lang="en-US" dirty="0" smtClean="0"/>
                        <a:t>Contact/Agency</a:t>
                      </a:r>
                      <a:endParaRPr lang="en-US" dirty="0"/>
                    </a:p>
                  </a:txBody>
                  <a:tcPr/>
                </a:tc>
              </a:tr>
              <a:tr h="1200124">
                <a:tc>
                  <a:txBody>
                    <a:bodyPr/>
                    <a:lstStyle/>
                    <a:p>
                      <a:r>
                        <a:rPr lang="en-US" b="1" dirty="0" smtClean="0">
                          <a:latin typeface="Arial Narrow" pitchFamily="34" charset="0"/>
                        </a:rPr>
                        <a:t>USFS National </a:t>
                      </a:r>
                      <a:r>
                        <a:rPr lang="en-US" b="1" dirty="0" err="1" smtClean="0">
                          <a:latin typeface="Arial Narrow" pitchFamily="34" charset="0"/>
                        </a:rPr>
                        <a:t>Phenology</a:t>
                      </a:r>
                      <a:r>
                        <a:rPr lang="en-US" b="1" baseline="0" dirty="0" smtClean="0">
                          <a:latin typeface="Arial Narrow" pitchFamily="34" charset="0"/>
                        </a:rPr>
                        <a:t> Database</a:t>
                      </a:r>
                      <a:endParaRPr lang="en-US" b="1" dirty="0">
                        <a:latin typeface="Arial Narrow" pitchFamily="34" charset="0"/>
                      </a:endParaRPr>
                    </a:p>
                  </a:txBody>
                  <a:tcPr/>
                </a:tc>
                <a:tc>
                  <a:txBody>
                    <a:bodyPr/>
                    <a:lstStyle/>
                    <a:p>
                      <a:r>
                        <a:rPr lang="en-US" dirty="0" smtClean="0">
                          <a:latin typeface="Arial Narrow" pitchFamily="34" charset="0"/>
                        </a:rPr>
                        <a:t>MODIS</a:t>
                      </a:r>
                    </a:p>
                    <a:p>
                      <a:r>
                        <a:rPr lang="en-US" dirty="0" smtClean="0">
                          <a:latin typeface="Arial Narrow" pitchFamily="34" charset="0"/>
                        </a:rPr>
                        <a:t>(NDVI)</a:t>
                      </a:r>
                      <a:endParaRPr lang="en-US" dirty="0">
                        <a:latin typeface="Arial Narrow" pitchFamily="34" charset="0"/>
                      </a:endParaRPr>
                    </a:p>
                  </a:txBody>
                  <a:tcPr/>
                </a:tc>
                <a:tc>
                  <a:txBody>
                    <a:bodyPr/>
                    <a:lstStyle/>
                    <a:p>
                      <a:r>
                        <a:rPr lang="en-US" dirty="0" smtClean="0">
                          <a:latin typeface="Arial Narrow" pitchFamily="34" charset="0"/>
                        </a:rPr>
                        <a:t>2003-2008</a:t>
                      </a:r>
                      <a:endParaRPr lang="en-US" dirty="0">
                        <a:latin typeface="Arial Narrow" pitchFamily="34" charset="0"/>
                      </a:endParaRPr>
                    </a:p>
                  </a:txBody>
                  <a:tcPr/>
                </a:tc>
                <a:tc>
                  <a:txBody>
                    <a:bodyPr/>
                    <a:lstStyle/>
                    <a:p>
                      <a:r>
                        <a:rPr lang="en-US" dirty="0" smtClean="0">
                          <a:latin typeface="Arial Narrow" pitchFamily="34" charset="0"/>
                        </a:rPr>
                        <a:t>231m</a:t>
                      </a:r>
                      <a:endParaRPr lang="en-US" dirty="0">
                        <a:latin typeface="Arial Narrow" pitchFamily="34" charset="0"/>
                      </a:endParaRPr>
                    </a:p>
                  </a:txBody>
                  <a:tcPr/>
                </a:tc>
                <a:tc>
                  <a:txBody>
                    <a:bodyPr/>
                    <a:lstStyle/>
                    <a:p>
                      <a:r>
                        <a:rPr lang="en-US" dirty="0" smtClean="0">
                          <a:latin typeface="Arial Narrow" pitchFamily="34" charset="0"/>
                        </a:rPr>
                        <a:t>Bill Hargrove</a:t>
                      </a:r>
                      <a:r>
                        <a:rPr lang="en-US" baseline="0" dirty="0" smtClean="0">
                          <a:latin typeface="Arial Narrow" pitchFamily="34" charset="0"/>
                        </a:rPr>
                        <a:t> </a:t>
                      </a:r>
                    </a:p>
                    <a:p>
                      <a:r>
                        <a:rPr lang="en-US" baseline="0" dirty="0" smtClean="0">
                          <a:latin typeface="Arial Narrow" pitchFamily="34" charset="0"/>
                        </a:rPr>
                        <a:t>(USFS / NASA)</a:t>
                      </a:r>
                      <a:endParaRPr lang="en-US" dirty="0">
                        <a:latin typeface="Arial Narrow" pitchFamily="34" charset="0"/>
                      </a:endParaRPr>
                    </a:p>
                  </a:txBody>
                  <a:tcPr/>
                </a:tc>
              </a:tr>
              <a:tr h="1200124">
                <a:tc>
                  <a:txBody>
                    <a:bodyPr/>
                    <a:lstStyle/>
                    <a:p>
                      <a:r>
                        <a:rPr lang="en-US" b="1" dirty="0" smtClean="0">
                          <a:latin typeface="Arial Narrow" pitchFamily="34" charset="0"/>
                        </a:rPr>
                        <a:t>NASA NACP </a:t>
                      </a:r>
                      <a:r>
                        <a:rPr lang="en-US" b="1" dirty="0" err="1" smtClean="0">
                          <a:latin typeface="Arial Narrow" pitchFamily="34" charset="0"/>
                        </a:rPr>
                        <a:t>Phenology</a:t>
                      </a:r>
                      <a:r>
                        <a:rPr lang="en-US" b="1" dirty="0" smtClean="0">
                          <a:latin typeface="Arial Narrow" pitchFamily="34" charset="0"/>
                        </a:rPr>
                        <a:t> Product</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MODIS</a:t>
                      </a:r>
                    </a:p>
                    <a:p>
                      <a:r>
                        <a:rPr lang="en-US" dirty="0" smtClean="0">
                          <a:latin typeface="Arial Narrow" pitchFamily="34" charset="0"/>
                        </a:rPr>
                        <a:t>(NDVI, EVI, LAI, NBAR EVI/NDVI)</a:t>
                      </a:r>
                      <a:endParaRPr lang="en-US" dirty="0">
                        <a:latin typeface="Arial Narrow" pitchFamily="34" charset="0"/>
                      </a:endParaRPr>
                    </a:p>
                  </a:txBody>
                  <a:tcPr/>
                </a:tc>
                <a:tc>
                  <a:txBody>
                    <a:bodyPr/>
                    <a:lstStyle/>
                    <a:p>
                      <a:r>
                        <a:rPr lang="en-US" dirty="0" smtClean="0">
                          <a:latin typeface="Arial Narrow" pitchFamily="34" charset="0"/>
                        </a:rPr>
                        <a:t>2000-2008</a:t>
                      </a:r>
                      <a:endParaRPr lang="en-US" dirty="0">
                        <a:latin typeface="Arial Narrow" pitchFamily="34" charset="0"/>
                      </a:endParaRPr>
                    </a:p>
                  </a:txBody>
                  <a:tcPr/>
                </a:tc>
                <a:tc>
                  <a:txBody>
                    <a:bodyPr/>
                    <a:lstStyle/>
                    <a:p>
                      <a:r>
                        <a:rPr lang="en-US" dirty="0" smtClean="0">
                          <a:latin typeface="Arial Narrow" pitchFamily="34" charset="0"/>
                        </a:rPr>
                        <a:t>250m, 500m,</a:t>
                      </a:r>
                      <a:r>
                        <a:rPr lang="en-US" baseline="0" dirty="0" smtClean="0">
                          <a:latin typeface="Arial Narrow" pitchFamily="34" charset="0"/>
                        </a:rPr>
                        <a:t> 1km</a:t>
                      </a:r>
                      <a:endParaRPr lang="en-US" dirty="0">
                        <a:latin typeface="Arial Narrow" pitchFamily="34" charset="0"/>
                      </a:endParaRPr>
                    </a:p>
                  </a:txBody>
                  <a:tcPr/>
                </a:tc>
                <a:tc>
                  <a:txBody>
                    <a:bodyPr/>
                    <a:lstStyle/>
                    <a:p>
                      <a:r>
                        <a:rPr lang="en-US" dirty="0" smtClean="0">
                          <a:latin typeface="Arial Narrow" pitchFamily="34" charset="0"/>
                        </a:rPr>
                        <a:t>Jeff Morisette </a:t>
                      </a:r>
                    </a:p>
                    <a:p>
                      <a:r>
                        <a:rPr lang="en-US" dirty="0" smtClean="0">
                          <a:latin typeface="Arial Narrow" pitchFamily="34" charset="0"/>
                        </a:rPr>
                        <a:t>(NASA)</a:t>
                      </a:r>
                      <a:endParaRPr lang="en-US" dirty="0">
                        <a:latin typeface="Arial Narrow" pitchFamily="34" charset="0"/>
                      </a:endParaRPr>
                    </a:p>
                  </a:txBody>
                  <a:tcPr/>
                </a:tc>
              </a:tr>
              <a:tr h="1227836">
                <a:tc>
                  <a:txBody>
                    <a:bodyPr/>
                    <a:lstStyle/>
                    <a:p>
                      <a:r>
                        <a:rPr lang="en-US" b="1" dirty="0" smtClean="0">
                          <a:latin typeface="Arial Narrow" pitchFamily="34" charset="0"/>
                        </a:rPr>
                        <a:t>USGS </a:t>
                      </a:r>
                      <a:r>
                        <a:rPr lang="en-US" b="1" baseline="0" dirty="0" err="1" smtClean="0">
                          <a:latin typeface="Arial Narrow" pitchFamily="34" charset="0"/>
                        </a:rPr>
                        <a:t>Phenology</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AVHRR</a:t>
                      </a:r>
                    </a:p>
                    <a:p>
                      <a:r>
                        <a:rPr lang="en-US" dirty="0" smtClean="0">
                          <a:latin typeface="Arial Narrow" pitchFamily="34" charset="0"/>
                        </a:rPr>
                        <a:t>(NDVI)</a:t>
                      </a:r>
                      <a:endParaRPr lang="en-US" dirty="0">
                        <a:latin typeface="Arial Narrow" pitchFamily="34" charset="0"/>
                      </a:endParaRPr>
                    </a:p>
                  </a:txBody>
                  <a:tcPr/>
                </a:tc>
                <a:tc>
                  <a:txBody>
                    <a:bodyPr/>
                    <a:lstStyle/>
                    <a:p>
                      <a:r>
                        <a:rPr lang="en-US" dirty="0" smtClean="0">
                          <a:latin typeface="Arial Narrow" pitchFamily="34" charset="0"/>
                        </a:rPr>
                        <a:t>1989-2008</a:t>
                      </a:r>
                      <a:endParaRPr lang="en-US" dirty="0">
                        <a:latin typeface="Arial Narrow" pitchFamily="34" charset="0"/>
                      </a:endParaRPr>
                    </a:p>
                  </a:txBody>
                  <a:tcPr/>
                </a:tc>
                <a:tc>
                  <a:txBody>
                    <a:bodyPr/>
                    <a:lstStyle/>
                    <a:p>
                      <a:r>
                        <a:rPr lang="en-US" dirty="0" smtClean="0">
                          <a:latin typeface="Arial Narrow" pitchFamily="34" charset="0"/>
                        </a:rPr>
                        <a:t>1km</a:t>
                      </a:r>
                      <a:endParaRPr lang="en-US" dirty="0">
                        <a:latin typeface="Arial Narrow" pitchFamily="34" charset="0"/>
                      </a:endParaRPr>
                    </a:p>
                  </a:txBody>
                  <a:tcPr/>
                </a:tc>
                <a:tc>
                  <a:txBody>
                    <a:bodyPr/>
                    <a:lstStyle/>
                    <a:p>
                      <a:r>
                        <a:rPr lang="en-US" dirty="0" smtClean="0">
                          <a:latin typeface="Arial Narrow" pitchFamily="34" charset="0"/>
                        </a:rPr>
                        <a:t>Jesslyn Brown </a:t>
                      </a:r>
                    </a:p>
                    <a:p>
                      <a:r>
                        <a:rPr lang="en-US" dirty="0" smtClean="0">
                          <a:latin typeface="Arial Narrow" pitchFamily="34" charset="0"/>
                        </a:rPr>
                        <a:t>(USGS)</a:t>
                      </a:r>
                      <a:endParaRPr lang="en-US" dirty="0">
                        <a:latin typeface="Arial Narrow" pitchFamily="34" charset="0"/>
                      </a:endParaRPr>
                    </a:p>
                  </a:txBody>
                  <a:tcPr/>
                </a:tc>
              </a:tr>
              <a:tr h="1115477">
                <a:tc>
                  <a:txBody>
                    <a:bodyPr/>
                    <a:lstStyle/>
                    <a:p>
                      <a:r>
                        <a:rPr lang="en-US" b="1" dirty="0" smtClean="0">
                          <a:latin typeface="Arial Narrow" pitchFamily="34" charset="0"/>
                        </a:rPr>
                        <a:t>NOAA </a:t>
                      </a:r>
                      <a:r>
                        <a:rPr lang="en-US" b="1" dirty="0" err="1" smtClean="0">
                          <a:latin typeface="Arial Narrow" pitchFamily="34" charset="0"/>
                        </a:rPr>
                        <a:t>GVIx</a:t>
                      </a:r>
                      <a:r>
                        <a:rPr lang="en-US" b="1" dirty="0" smtClean="0">
                          <a:latin typeface="Arial Narrow" pitchFamily="34" charset="0"/>
                        </a:rPr>
                        <a:t> </a:t>
                      </a:r>
                      <a:r>
                        <a:rPr lang="en-US" b="1" dirty="0" err="1" smtClean="0">
                          <a:latin typeface="Arial Narrow" pitchFamily="34" charset="0"/>
                        </a:rPr>
                        <a:t>Phenology</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AVHRR</a:t>
                      </a:r>
                    </a:p>
                    <a:p>
                      <a:r>
                        <a:rPr lang="en-US" dirty="0" smtClean="0">
                          <a:latin typeface="Arial Narrow" pitchFamily="34" charset="0"/>
                        </a:rPr>
                        <a:t>(</a:t>
                      </a:r>
                      <a:r>
                        <a:rPr lang="en-US" dirty="0" err="1" smtClean="0">
                          <a:latin typeface="Arial Narrow" pitchFamily="34" charset="0"/>
                        </a:rPr>
                        <a:t>GVIx</a:t>
                      </a:r>
                      <a:r>
                        <a:rPr lang="en-US" dirty="0" smtClean="0">
                          <a:latin typeface="Arial Narrow" pitchFamily="34" charset="0"/>
                        </a:rPr>
                        <a:t>)</a:t>
                      </a:r>
                      <a:endParaRPr lang="en-US" dirty="0">
                        <a:latin typeface="Arial Narrow" pitchFamily="34" charset="0"/>
                      </a:endParaRPr>
                    </a:p>
                  </a:txBody>
                  <a:tcPr/>
                </a:tc>
                <a:tc>
                  <a:txBody>
                    <a:bodyPr/>
                    <a:lstStyle/>
                    <a:p>
                      <a:r>
                        <a:rPr lang="en-US" dirty="0" smtClean="0">
                          <a:latin typeface="Arial Narrow" pitchFamily="34" charset="0"/>
                        </a:rPr>
                        <a:t>1981-2008</a:t>
                      </a:r>
                      <a:endParaRPr lang="en-US" dirty="0">
                        <a:latin typeface="Arial Narrow" pitchFamily="34" charset="0"/>
                      </a:endParaRPr>
                    </a:p>
                  </a:txBody>
                  <a:tcPr/>
                </a:tc>
                <a:tc>
                  <a:txBody>
                    <a:bodyPr/>
                    <a:lstStyle/>
                    <a:p>
                      <a:r>
                        <a:rPr lang="en-US" dirty="0" smtClean="0">
                          <a:latin typeface="Arial Narrow" pitchFamily="34" charset="0"/>
                        </a:rPr>
                        <a:t>4km</a:t>
                      </a:r>
                      <a:endParaRPr lang="en-US" dirty="0">
                        <a:latin typeface="Arial Narrow" pitchFamily="34" charset="0"/>
                      </a:endParaRPr>
                    </a:p>
                  </a:txBody>
                  <a:tcPr/>
                </a:tc>
                <a:tc>
                  <a:txBody>
                    <a:bodyPr/>
                    <a:lstStyle/>
                    <a:p>
                      <a:r>
                        <a:rPr lang="en-US" dirty="0" smtClean="0">
                          <a:latin typeface="Arial Narrow" pitchFamily="34" charset="0"/>
                        </a:rPr>
                        <a:t>Xiaoyang Zhang</a:t>
                      </a:r>
                    </a:p>
                    <a:p>
                      <a:r>
                        <a:rPr lang="en-US" dirty="0" smtClean="0">
                          <a:latin typeface="Arial Narrow" pitchFamily="34" charset="0"/>
                        </a:rPr>
                        <a:t>(NOAA)</a:t>
                      </a:r>
                      <a:endParaRPr lang="en-US" dirty="0">
                        <a:latin typeface="Arial Narrow"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9394" name="Picture 2"/>
          <p:cNvPicPr>
            <a:picLocks noChangeAspect="1" noChangeArrowheads="1"/>
          </p:cNvPicPr>
          <p:nvPr/>
        </p:nvPicPr>
        <p:blipFill>
          <a:blip r:embed="rId3" cstate="print"/>
          <a:srcRect t="10959" r="2322" b="8415"/>
          <a:stretch>
            <a:fillRect/>
          </a:stretch>
        </p:blipFill>
        <p:spPr bwMode="auto">
          <a:xfrm>
            <a:off x="0" y="0"/>
            <a:ext cx="9034508" cy="6629400"/>
          </a:xfrm>
          <a:prstGeom prst="rect">
            <a:avLst/>
          </a:prstGeom>
          <a:noFill/>
          <a:ln w="9525">
            <a:noFill/>
            <a:miter lim="800000"/>
            <a:headEnd/>
            <a:tailEnd/>
          </a:ln>
        </p:spPr>
      </p:pic>
      <p:sp>
        <p:nvSpPr>
          <p:cNvPr id="5" name="TextBox 4"/>
          <p:cNvSpPr txBox="1"/>
          <p:nvPr/>
        </p:nvSpPr>
        <p:spPr>
          <a:xfrm>
            <a:off x="2971800" y="6172200"/>
            <a:ext cx="4537268" cy="400110"/>
          </a:xfrm>
          <a:prstGeom prst="rect">
            <a:avLst/>
          </a:prstGeom>
          <a:noFill/>
        </p:spPr>
        <p:txBody>
          <a:bodyPr wrap="none" rtlCol="0">
            <a:spAutoFit/>
          </a:bodyPr>
          <a:lstStyle/>
          <a:p>
            <a:r>
              <a:rPr lang="en-US" sz="2000" dirty="0" smtClean="0"/>
              <a:t>http://phenology.cr.usgs.gov/index.php</a:t>
            </a:r>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Other LSP Products / Datasets</a:t>
            </a:r>
            <a:endParaRPr lang="en-US" b="1" dirty="0"/>
          </a:p>
        </p:txBody>
      </p:sp>
      <p:graphicFrame>
        <p:nvGraphicFramePr>
          <p:cNvPr id="5" name="Table 4"/>
          <p:cNvGraphicFramePr>
            <a:graphicFrameLocks noGrp="1"/>
          </p:cNvGraphicFramePr>
          <p:nvPr/>
        </p:nvGraphicFramePr>
        <p:xfrm>
          <a:off x="381001" y="1142999"/>
          <a:ext cx="8381998" cy="4240452"/>
        </p:xfrm>
        <a:graphic>
          <a:graphicData uri="http://schemas.openxmlformats.org/drawingml/2006/table">
            <a:tbl>
              <a:tblPr firstRow="1" bandRow="1">
                <a:tableStyleId>{5C22544A-7EE6-4342-B048-85BDC9FD1C3A}</a:tableStyleId>
              </a:tblPr>
              <a:tblGrid>
                <a:gridCol w="1828799"/>
                <a:gridCol w="1752600"/>
                <a:gridCol w="1524000"/>
                <a:gridCol w="1522228"/>
                <a:gridCol w="1754371"/>
              </a:tblGrid>
              <a:tr h="486717">
                <a:tc>
                  <a:txBody>
                    <a:bodyPr/>
                    <a:lstStyle/>
                    <a:p>
                      <a:r>
                        <a:rPr lang="en-US" dirty="0" smtClean="0"/>
                        <a:t>Product</a:t>
                      </a:r>
                      <a:endParaRPr lang="en-US" dirty="0"/>
                    </a:p>
                  </a:txBody>
                  <a:tcPr/>
                </a:tc>
                <a:tc>
                  <a:txBody>
                    <a:bodyPr/>
                    <a:lstStyle/>
                    <a:p>
                      <a:r>
                        <a:rPr lang="en-US" dirty="0" smtClean="0"/>
                        <a:t>Satellite</a:t>
                      </a:r>
                      <a:endParaRPr lang="en-US" dirty="0"/>
                    </a:p>
                  </a:txBody>
                  <a:tcPr/>
                </a:tc>
                <a:tc>
                  <a:txBody>
                    <a:bodyPr/>
                    <a:lstStyle/>
                    <a:p>
                      <a:r>
                        <a:rPr lang="en-US" dirty="0" smtClean="0"/>
                        <a:t>Production</a:t>
                      </a:r>
                      <a:endParaRPr lang="en-US" dirty="0"/>
                    </a:p>
                  </a:txBody>
                  <a:tcPr/>
                </a:tc>
                <a:tc>
                  <a:txBody>
                    <a:bodyPr/>
                    <a:lstStyle/>
                    <a:p>
                      <a:r>
                        <a:rPr lang="en-US" dirty="0" smtClean="0"/>
                        <a:t>Spatial</a:t>
                      </a:r>
                      <a:endParaRPr lang="en-US" dirty="0"/>
                    </a:p>
                  </a:txBody>
                  <a:tcPr/>
                </a:tc>
                <a:tc>
                  <a:txBody>
                    <a:bodyPr/>
                    <a:lstStyle/>
                    <a:p>
                      <a:r>
                        <a:rPr lang="en-US" dirty="0" smtClean="0"/>
                        <a:t>Contact/Agency</a:t>
                      </a:r>
                      <a:endParaRPr lang="en-US" dirty="0"/>
                    </a:p>
                  </a:txBody>
                  <a:tcPr/>
                </a:tc>
              </a:tr>
              <a:tr h="1200124">
                <a:tc>
                  <a:txBody>
                    <a:bodyPr/>
                    <a:lstStyle/>
                    <a:p>
                      <a:r>
                        <a:rPr lang="en-US" b="1" dirty="0" smtClean="0">
                          <a:latin typeface="Arial Narrow" pitchFamily="34" charset="0"/>
                        </a:rPr>
                        <a:t>CSIR</a:t>
                      </a:r>
                      <a:r>
                        <a:rPr lang="en-US" b="1" baseline="0" dirty="0" smtClean="0">
                          <a:latin typeface="Arial Narrow" pitchFamily="34" charset="0"/>
                        </a:rPr>
                        <a:t> </a:t>
                      </a:r>
                      <a:r>
                        <a:rPr lang="en-US" b="1" baseline="0" dirty="0" err="1" smtClean="0">
                          <a:latin typeface="Arial Narrow" pitchFamily="34" charset="0"/>
                        </a:rPr>
                        <a:t>Phenology</a:t>
                      </a:r>
                      <a:endParaRPr lang="en-US" b="1" baseline="0" dirty="0" smtClean="0">
                        <a:latin typeface="Arial Narrow" pitchFamily="34" charset="0"/>
                      </a:endParaRPr>
                    </a:p>
                    <a:p>
                      <a:r>
                        <a:rPr lang="en-US" b="1" baseline="0" dirty="0" smtClean="0">
                          <a:latin typeface="Arial Narrow" pitchFamily="34" charset="0"/>
                        </a:rPr>
                        <a:t>South Africa</a:t>
                      </a:r>
                      <a:endParaRPr lang="en-US" b="1" dirty="0">
                        <a:latin typeface="Arial Narrow" pitchFamily="34" charset="0"/>
                      </a:endParaRPr>
                    </a:p>
                  </a:txBody>
                  <a:tcPr/>
                </a:tc>
                <a:tc>
                  <a:txBody>
                    <a:bodyPr/>
                    <a:lstStyle/>
                    <a:p>
                      <a:r>
                        <a:rPr lang="en-US" dirty="0" smtClean="0">
                          <a:latin typeface="Arial Narrow" pitchFamily="34" charset="0"/>
                        </a:rPr>
                        <a:t>AVHRR </a:t>
                      </a:r>
                    </a:p>
                    <a:p>
                      <a:r>
                        <a:rPr lang="en-US" dirty="0" smtClean="0">
                          <a:latin typeface="Arial Narrow" pitchFamily="34" charset="0"/>
                        </a:rPr>
                        <a:t>(NDVI)</a:t>
                      </a:r>
                      <a:endParaRPr lang="en-US" dirty="0">
                        <a:latin typeface="Arial Narrow" pitchFamily="34" charset="0"/>
                      </a:endParaRPr>
                    </a:p>
                  </a:txBody>
                  <a:tcPr/>
                </a:tc>
                <a:tc>
                  <a:txBody>
                    <a:bodyPr/>
                    <a:lstStyle/>
                    <a:p>
                      <a:r>
                        <a:rPr lang="en-US" dirty="0" smtClean="0">
                          <a:latin typeface="Arial Narrow" pitchFamily="34" charset="0"/>
                        </a:rPr>
                        <a:t>1985-2000</a:t>
                      </a:r>
                      <a:endParaRPr lang="en-US" dirty="0">
                        <a:latin typeface="Arial Narrow" pitchFamily="34" charset="0"/>
                      </a:endParaRPr>
                    </a:p>
                  </a:txBody>
                  <a:tcPr/>
                </a:tc>
                <a:tc>
                  <a:txBody>
                    <a:bodyPr/>
                    <a:lstStyle/>
                    <a:p>
                      <a:r>
                        <a:rPr lang="en-US" dirty="0" smtClean="0">
                          <a:latin typeface="Arial Narrow" pitchFamily="34" charset="0"/>
                        </a:rPr>
                        <a:t>1km</a:t>
                      </a:r>
                      <a:endParaRPr lang="en-US" dirty="0">
                        <a:latin typeface="Arial Narrow" pitchFamily="34" charset="0"/>
                      </a:endParaRPr>
                    </a:p>
                  </a:txBody>
                  <a:tcPr/>
                </a:tc>
                <a:tc>
                  <a:txBody>
                    <a:bodyPr/>
                    <a:lstStyle/>
                    <a:p>
                      <a:r>
                        <a:rPr lang="en-US" dirty="0" smtClean="0">
                          <a:latin typeface="Arial Narrow" pitchFamily="34" charset="0"/>
                        </a:rPr>
                        <a:t>Konrad Wessels </a:t>
                      </a:r>
                    </a:p>
                    <a:p>
                      <a:r>
                        <a:rPr lang="en-US" dirty="0" smtClean="0">
                          <a:latin typeface="Arial Narrow" pitchFamily="34" charset="0"/>
                        </a:rPr>
                        <a:t>(CSIR)</a:t>
                      </a:r>
                      <a:endParaRPr lang="en-US" dirty="0">
                        <a:latin typeface="Arial Narrow" pitchFamily="34" charset="0"/>
                      </a:endParaRPr>
                    </a:p>
                  </a:txBody>
                  <a:tcPr/>
                </a:tc>
              </a:tr>
              <a:tr h="1200124">
                <a:tc>
                  <a:txBody>
                    <a:bodyPr/>
                    <a:lstStyle/>
                    <a:p>
                      <a:r>
                        <a:rPr lang="en-US" b="1" dirty="0" smtClean="0">
                          <a:latin typeface="Arial Narrow" pitchFamily="34" charset="0"/>
                        </a:rPr>
                        <a:t>JRC</a:t>
                      </a:r>
                      <a:r>
                        <a:rPr lang="en-US" b="1" baseline="0" dirty="0" smtClean="0">
                          <a:latin typeface="Arial Narrow" pitchFamily="34" charset="0"/>
                        </a:rPr>
                        <a:t> MERIS </a:t>
                      </a:r>
                      <a:r>
                        <a:rPr lang="en-US" b="1" baseline="0" dirty="0" err="1" smtClean="0">
                          <a:latin typeface="Arial Narrow" pitchFamily="34" charset="0"/>
                        </a:rPr>
                        <a:t>Phenology</a:t>
                      </a:r>
                      <a:endParaRPr lang="en-US" b="1" dirty="0">
                        <a:latin typeface="Arial Narrow" pitchFamily="34" charset="0"/>
                      </a:endParaRPr>
                    </a:p>
                  </a:txBody>
                  <a:tcPr>
                    <a:solidFill>
                      <a:schemeClr val="accent1">
                        <a:lumMod val="20000"/>
                        <a:lumOff val="80000"/>
                      </a:schemeClr>
                    </a:solidFill>
                  </a:tcPr>
                </a:tc>
                <a:tc>
                  <a:txBody>
                    <a:bodyPr/>
                    <a:lstStyle/>
                    <a:p>
                      <a:r>
                        <a:rPr lang="en-US" dirty="0" smtClean="0">
                          <a:latin typeface="Arial Narrow" pitchFamily="34" charset="0"/>
                        </a:rPr>
                        <a:t>MERIS</a:t>
                      </a:r>
                      <a:r>
                        <a:rPr lang="en-US" baseline="0" dirty="0" smtClean="0">
                          <a:latin typeface="Arial Narrow" pitchFamily="34" charset="0"/>
                        </a:rPr>
                        <a:t> </a:t>
                      </a:r>
                    </a:p>
                    <a:p>
                      <a:r>
                        <a:rPr lang="en-US" baseline="0" dirty="0" smtClean="0">
                          <a:latin typeface="Arial Narrow" pitchFamily="34" charset="0"/>
                        </a:rPr>
                        <a:t>(</a:t>
                      </a:r>
                      <a:r>
                        <a:rPr lang="en-US" baseline="0" dirty="0" err="1" smtClean="0">
                          <a:latin typeface="Arial Narrow" pitchFamily="34" charset="0"/>
                        </a:rPr>
                        <a:t>fPAR</a:t>
                      </a:r>
                      <a:r>
                        <a:rPr lang="en-US" baseline="0" dirty="0" smtClean="0">
                          <a:latin typeface="Arial Narrow" pitchFamily="34" charset="0"/>
                        </a:rPr>
                        <a:t>)</a:t>
                      </a:r>
                      <a:endParaRPr lang="en-US" dirty="0">
                        <a:latin typeface="Arial Narrow" pitchFamily="34" charset="0"/>
                      </a:endParaRPr>
                    </a:p>
                  </a:txBody>
                  <a:tcPr>
                    <a:solidFill>
                      <a:schemeClr val="accent1">
                        <a:lumMod val="20000"/>
                        <a:lumOff val="80000"/>
                      </a:schemeClr>
                    </a:solidFill>
                  </a:tcPr>
                </a:tc>
                <a:tc gridSpan="3">
                  <a:txBody>
                    <a:bodyPr/>
                    <a:lstStyle/>
                    <a:p>
                      <a:pPr algn="ctr"/>
                      <a:endParaRPr lang="en-US" dirty="0" smtClean="0">
                        <a:latin typeface="Arial Narrow" pitchFamily="34" charset="0"/>
                      </a:endParaRPr>
                    </a:p>
                    <a:p>
                      <a:pPr algn="ctr"/>
                      <a:r>
                        <a:rPr lang="en-US" dirty="0" smtClean="0">
                          <a:latin typeface="Arial Narrow" pitchFamily="34" charset="0"/>
                        </a:rPr>
                        <a:t>TDB</a:t>
                      </a:r>
                      <a:r>
                        <a:rPr lang="en-US" baseline="0" dirty="0" smtClean="0">
                          <a:latin typeface="Arial Narrow" pitchFamily="34" charset="0"/>
                        </a:rPr>
                        <a:t> 2010</a:t>
                      </a:r>
                      <a:endParaRPr lang="en-US" dirty="0">
                        <a:latin typeface="Arial Narrow" pitchFamily="34" charset="0"/>
                      </a:endParaRPr>
                    </a:p>
                  </a:txBody>
                  <a:tcPr>
                    <a:solidFill>
                      <a:schemeClr val="accent1">
                        <a:lumMod val="20000"/>
                        <a:lumOff val="80000"/>
                      </a:schemeClr>
                    </a:solidFill>
                  </a:tcPr>
                </a:tc>
                <a:tc hMerge="1">
                  <a:txBody>
                    <a:bodyPr/>
                    <a:lstStyle/>
                    <a:p>
                      <a:endParaRPr lang="en-US" dirty="0">
                        <a:latin typeface="Arial Narrow" pitchFamily="34" charset="0"/>
                      </a:endParaRPr>
                    </a:p>
                  </a:txBody>
                  <a:tcPr>
                    <a:solidFill>
                      <a:schemeClr val="accent5">
                        <a:lumMod val="60000"/>
                        <a:lumOff val="40000"/>
                      </a:schemeClr>
                    </a:solidFill>
                  </a:tcPr>
                </a:tc>
                <a:tc hMerge="1">
                  <a:txBody>
                    <a:bodyPr/>
                    <a:lstStyle/>
                    <a:p>
                      <a:endParaRPr lang="en-US" dirty="0">
                        <a:latin typeface="Arial Narrow" pitchFamily="34" charset="0"/>
                      </a:endParaRPr>
                    </a:p>
                  </a:txBody>
                  <a:tcPr>
                    <a:solidFill>
                      <a:schemeClr val="accent5">
                        <a:lumMod val="60000"/>
                        <a:lumOff val="40000"/>
                      </a:schemeClr>
                    </a:solidFill>
                  </a:tcPr>
                </a:tc>
              </a:tr>
              <a:tr h="1200124">
                <a:tc>
                  <a:txBody>
                    <a:bodyPr/>
                    <a:lstStyle/>
                    <a:p>
                      <a:r>
                        <a:rPr lang="en-US" b="1" dirty="0" smtClean="0">
                          <a:latin typeface="Arial Narrow" pitchFamily="34" charset="0"/>
                        </a:rPr>
                        <a:t>Direct Broadcast NBAR – NDVI /</a:t>
                      </a:r>
                      <a:r>
                        <a:rPr lang="en-US" b="1" baseline="0" dirty="0" smtClean="0">
                          <a:latin typeface="Arial Narrow" pitchFamily="34" charset="0"/>
                        </a:rPr>
                        <a:t> EVI</a:t>
                      </a:r>
                      <a:endParaRPr lang="en-US" b="1" dirty="0">
                        <a:latin typeface="Arial Narrow" pitchFamily="34" charset="0"/>
                      </a:endParaRPr>
                    </a:p>
                  </a:txBody>
                  <a:tcPr>
                    <a:solidFill>
                      <a:schemeClr val="accent2">
                        <a:lumMod val="20000"/>
                        <a:lumOff val="80000"/>
                      </a:schemeClr>
                    </a:solidFill>
                  </a:tcPr>
                </a:tc>
                <a:tc>
                  <a:txBody>
                    <a:bodyPr/>
                    <a:lstStyle/>
                    <a:p>
                      <a:r>
                        <a:rPr lang="en-US" dirty="0" smtClean="0">
                          <a:latin typeface="Arial Narrow" pitchFamily="34" charset="0"/>
                        </a:rPr>
                        <a:t>MODIS</a:t>
                      </a:r>
                      <a:endParaRPr lang="en-US" dirty="0">
                        <a:latin typeface="Arial Narrow" pitchFamily="34" charset="0"/>
                      </a:endParaRPr>
                    </a:p>
                  </a:txBody>
                  <a:tcPr>
                    <a:solidFill>
                      <a:schemeClr val="accent5">
                        <a:lumMod val="60000"/>
                        <a:lumOff val="40000"/>
                      </a:schemeClr>
                    </a:solidFill>
                  </a:tcPr>
                </a:tc>
                <a:tc>
                  <a:txBody>
                    <a:bodyPr/>
                    <a:lstStyle/>
                    <a:p>
                      <a:r>
                        <a:rPr lang="en-US" dirty="0" smtClean="0">
                          <a:latin typeface="Arial Narrow" pitchFamily="34" charset="0"/>
                        </a:rPr>
                        <a:t>2000</a:t>
                      </a:r>
                      <a:r>
                        <a:rPr lang="en-US" baseline="0" dirty="0" smtClean="0">
                          <a:latin typeface="Arial Narrow" pitchFamily="34" charset="0"/>
                        </a:rPr>
                        <a:t> - </a:t>
                      </a:r>
                      <a:endParaRPr lang="en-US" dirty="0">
                        <a:latin typeface="Arial Narrow" pitchFamily="34" charset="0"/>
                      </a:endParaRPr>
                    </a:p>
                  </a:txBody>
                  <a:tcPr>
                    <a:solidFill>
                      <a:schemeClr val="accent5">
                        <a:lumMod val="60000"/>
                        <a:lumOff val="40000"/>
                      </a:schemeClr>
                    </a:solidFill>
                  </a:tcPr>
                </a:tc>
                <a:tc>
                  <a:txBody>
                    <a:bodyPr/>
                    <a:lstStyle/>
                    <a:p>
                      <a:r>
                        <a:rPr lang="en-US" dirty="0" smtClean="0">
                          <a:latin typeface="Arial Narrow" pitchFamily="34" charset="0"/>
                        </a:rPr>
                        <a:t>500m</a:t>
                      </a:r>
                      <a:endParaRPr lang="en-US" dirty="0">
                        <a:latin typeface="Arial Narrow" pitchFamily="34" charset="0"/>
                      </a:endParaRPr>
                    </a:p>
                  </a:txBody>
                  <a:tcPr>
                    <a:solidFill>
                      <a:schemeClr val="accent5">
                        <a:lumMod val="60000"/>
                        <a:lumOff val="40000"/>
                      </a:schemeClr>
                    </a:solidFill>
                  </a:tcPr>
                </a:tc>
                <a:tc>
                  <a:txBody>
                    <a:bodyPr/>
                    <a:lstStyle/>
                    <a:p>
                      <a:r>
                        <a:rPr lang="en-US" dirty="0" smtClean="0">
                          <a:latin typeface="Arial Narrow" pitchFamily="34" charset="0"/>
                        </a:rPr>
                        <a:t>Crystal</a:t>
                      </a:r>
                      <a:r>
                        <a:rPr lang="en-US" baseline="0" dirty="0" smtClean="0">
                          <a:latin typeface="Arial Narrow" pitchFamily="34" charset="0"/>
                        </a:rPr>
                        <a:t> Schaaf </a:t>
                      </a:r>
                    </a:p>
                    <a:p>
                      <a:r>
                        <a:rPr lang="en-US" baseline="0" dirty="0" smtClean="0">
                          <a:latin typeface="Arial Narrow" pitchFamily="34" charset="0"/>
                        </a:rPr>
                        <a:t>(BU / NASA)</a:t>
                      </a:r>
                      <a:endParaRPr lang="en-US" dirty="0">
                        <a:latin typeface="Arial Narrow" pitchFamily="34" charset="0"/>
                      </a:endParaRPr>
                    </a:p>
                  </a:txBody>
                  <a:tcPr>
                    <a:solidFill>
                      <a:schemeClr val="accent5">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for validation/assessment of phenology products</a:t>
            </a:r>
            <a:endParaRPr lang="en-US" dirty="0"/>
          </a:p>
        </p:txBody>
      </p:sp>
      <p:sp>
        <p:nvSpPr>
          <p:cNvPr id="3" name="Content Placeholder 2"/>
          <p:cNvSpPr>
            <a:spLocks noGrp="1"/>
          </p:cNvSpPr>
          <p:nvPr>
            <p:ph idx="1"/>
          </p:nvPr>
        </p:nvSpPr>
        <p:spPr/>
        <p:txBody>
          <a:bodyPr/>
          <a:lstStyle/>
          <a:p>
            <a:r>
              <a:rPr lang="en-US" dirty="0" smtClean="0"/>
              <a:t>Confusion among users about multiple products</a:t>
            </a:r>
          </a:p>
          <a:p>
            <a:r>
              <a:rPr lang="en-US" dirty="0" smtClean="0"/>
              <a:t>Need to improve confidence and scientific credibility</a:t>
            </a:r>
          </a:p>
          <a:p>
            <a:r>
              <a:rPr lang="en-US" dirty="0" smtClean="0"/>
              <a:t>To date, validation and assessment has been minimal and more or less ad hoc (e.g., assessments performed using only a handful of scattered ground sites)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Phenology SOS </a:t>
            </a:r>
            <a:br>
              <a:rPr lang="en-US" dirty="0" smtClean="0"/>
            </a:br>
            <a:r>
              <a:rPr lang="en-US" dirty="0" smtClean="0"/>
              <a:t>Validation</a:t>
            </a:r>
            <a:endParaRPr lang="en-US" dirty="0"/>
          </a:p>
        </p:txBody>
      </p:sp>
      <p:pic>
        <p:nvPicPr>
          <p:cNvPr id="4" name="Content Placeholder 3" descr="white1.bmp"/>
          <p:cNvPicPr>
            <a:picLocks noGrp="1" noChangeAspect="1"/>
          </p:cNvPicPr>
          <p:nvPr>
            <p:ph idx="1"/>
          </p:nvPr>
        </p:nvPicPr>
        <p:blipFill>
          <a:blip r:embed="rId2" cstate="print"/>
          <a:stretch>
            <a:fillRect/>
          </a:stretch>
        </p:blipFill>
        <p:spPr>
          <a:xfrm>
            <a:off x="5070021" y="304800"/>
            <a:ext cx="3616779" cy="6374468"/>
          </a:xfrm>
        </p:spPr>
      </p:pic>
      <p:sp>
        <p:nvSpPr>
          <p:cNvPr id="5" name="TextBox 4"/>
          <p:cNvSpPr txBox="1"/>
          <p:nvPr/>
        </p:nvSpPr>
        <p:spPr>
          <a:xfrm>
            <a:off x="609600" y="1752600"/>
            <a:ext cx="3962400" cy="2677656"/>
          </a:xfrm>
          <a:prstGeom prst="rect">
            <a:avLst/>
          </a:prstGeom>
          <a:noFill/>
        </p:spPr>
        <p:txBody>
          <a:bodyPr wrap="square" rtlCol="0">
            <a:spAutoFit/>
          </a:bodyPr>
          <a:lstStyle/>
          <a:p>
            <a:r>
              <a:rPr lang="en-US" sz="2800" dirty="0" smtClean="0">
                <a:solidFill>
                  <a:schemeClr val="bg1"/>
                </a:solidFill>
              </a:rPr>
              <a:t>White et al., 2009, Global Change Biology</a:t>
            </a:r>
          </a:p>
          <a:p>
            <a:r>
              <a:rPr lang="en-US" sz="2800" dirty="0" smtClean="0">
                <a:solidFill>
                  <a:schemeClr val="bg1"/>
                </a:solidFill>
              </a:rPr>
              <a:t>Assessed 10 methods for SOS determination.</a:t>
            </a:r>
          </a:p>
          <a:p>
            <a:r>
              <a:rPr lang="en-US" sz="2800" dirty="0" smtClean="0">
                <a:solidFill>
                  <a:schemeClr val="bg1"/>
                </a:solidFill>
              </a:rPr>
              <a:t>Used common source data.  </a:t>
            </a:r>
            <a:endParaRPr lang="en-US" sz="2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LSP Products:  Comparing Characteristics*</a:t>
            </a:r>
            <a:endParaRPr lang="en-US" dirty="0"/>
          </a:p>
        </p:txBody>
      </p:sp>
      <p:sp>
        <p:nvSpPr>
          <p:cNvPr id="9" name="TextBox 8"/>
          <p:cNvSpPr txBox="1"/>
          <p:nvPr/>
        </p:nvSpPr>
        <p:spPr>
          <a:xfrm>
            <a:off x="457200" y="5267980"/>
            <a:ext cx="5017143" cy="523220"/>
          </a:xfrm>
          <a:prstGeom prst="rect">
            <a:avLst/>
          </a:prstGeom>
          <a:noFill/>
        </p:spPr>
        <p:txBody>
          <a:bodyPr wrap="none" rtlCol="0">
            <a:spAutoFit/>
          </a:bodyPr>
          <a:lstStyle/>
          <a:p>
            <a:r>
              <a:rPr lang="en-US" sz="2800" dirty="0" smtClean="0">
                <a:solidFill>
                  <a:schemeClr val="bg1"/>
                </a:solidFill>
              </a:rPr>
              <a:t>* So far, for U.S. products only</a:t>
            </a:r>
            <a:endParaRPr lang="en-US" sz="2800" dirty="0">
              <a:solidFill>
                <a:schemeClr val="bg1"/>
              </a:solidFill>
            </a:endParaRPr>
          </a:p>
        </p:txBody>
      </p:sp>
      <p:graphicFrame>
        <p:nvGraphicFramePr>
          <p:cNvPr id="10" name="Table 9"/>
          <p:cNvGraphicFramePr>
            <a:graphicFrameLocks noGrp="1"/>
          </p:cNvGraphicFramePr>
          <p:nvPr/>
        </p:nvGraphicFramePr>
        <p:xfrm>
          <a:off x="457200" y="1371602"/>
          <a:ext cx="8229600" cy="3809997"/>
        </p:xfrm>
        <a:graphic>
          <a:graphicData uri="http://schemas.openxmlformats.org/drawingml/2006/table">
            <a:tbl>
              <a:tblPr/>
              <a:tblGrid>
                <a:gridCol w="3361561"/>
                <a:gridCol w="4868039"/>
              </a:tblGrid>
              <a:tr h="288324">
                <a:tc>
                  <a:txBody>
                    <a:bodyPr/>
                    <a:lstStyle/>
                    <a:p>
                      <a:pPr algn="l" rtl="0" fontAlgn="t"/>
                      <a:r>
                        <a:rPr lang="en-US" sz="1600" b="1" i="0" u="none" strike="noStrike" dirty="0">
                          <a:solidFill>
                            <a:srgbClr val="FFFFFF"/>
                          </a:solidFill>
                          <a:latin typeface="Arial"/>
                        </a:rPr>
                        <a:t>Product </a:t>
                      </a:r>
                    </a:p>
                  </a:txBody>
                  <a:tcPr marL="6917" marR="6917" marT="6917"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1" i="0" u="none" strike="noStrike" dirty="0">
                          <a:solidFill>
                            <a:srgbClr val="000000"/>
                          </a:solidFill>
                          <a:latin typeface="Arial Narrow"/>
                        </a:rPr>
                        <a:t>MODIS Land Cover Dynamics</a:t>
                      </a:r>
                    </a:p>
                  </a:txBody>
                  <a:tcPr marL="6917" marR="6917" marT="6917" marB="0" anchor="b">
                    <a:lnL w="12700" cap="flat" cmpd="sng" algn="ctr">
                      <a:solidFill>
                        <a:srgbClr val="FFFFFF"/>
                      </a:solidFill>
                      <a:prstDash val="solid"/>
                      <a:round/>
                      <a:headEnd type="none" w="med" len="med"/>
                      <a:tailEnd type="none" w="med" len="med"/>
                    </a:lnL>
                    <a:lnR>
                      <a:noFill/>
                    </a:lnR>
                    <a:lnT>
                      <a:noFill/>
                    </a:lnT>
                    <a:lnB>
                      <a:noFill/>
                    </a:lnB>
                    <a:solidFill>
                      <a:srgbClr val="D2DBFE"/>
                    </a:solidFill>
                  </a:tcPr>
                </a:tc>
              </a:tr>
              <a:tr h="298621">
                <a:tc>
                  <a:txBody>
                    <a:bodyPr/>
                    <a:lstStyle/>
                    <a:p>
                      <a:pPr algn="l" rtl="0" fontAlgn="t"/>
                      <a:r>
                        <a:rPr lang="en-US" sz="1200" b="0" i="0" u="none" strike="noStrike">
                          <a:solidFill>
                            <a:srgbClr val="FFFFFF"/>
                          </a:solidFill>
                          <a:latin typeface="Arial"/>
                        </a:rPr>
                        <a:t> </a:t>
                      </a:r>
                    </a:p>
                  </a:txBody>
                  <a:tcPr marL="6917" marR="6917" marT="6917" marB="0">
                    <a:lnL w="1270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18FFD"/>
                    </a:solidFill>
                  </a:tcPr>
                </a:tc>
                <a:tc>
                  <a:txBody>
                    <a:bodyPr/>
                    <a:lstStyle/>
                    <a:p>
                      <a:pPr algn="l" rtl="0" fontAlgn="b"/>
                      <a:r>
                        <a:rPr lang="en-US" sz="1600" b="0" i="0" u="none" strike="noStrike" dirty="0">
                          <a:solidFill>
                            <a:srgbClr val="000000"/>
                          </a:solidFill>
                          <a:latin typeface="Arial Narrow"/>
                        </a:rPr>
                        <a:t>comments on source, preprocessing, phenology algorithm</a:t>
                      </a:r>
                    </a:p>
                  </a:txBody>
                  <a:tcPr marL="6917" marR="6917" marT="6917" marB="0" anchor="b">
                    <a:lnL>
                      <a:noFill/>
                    </a:lnL>
                    <a:lnR>
                      <a:noFill/>
                    </a:lnR>
                    <a:lnT>
                      <a:noFill/>
                    </a:lnT>
                    <a:lnB w="6350" cap="flat" cmpd="sng" algn="ctr">
                      <a:solidFill>
                        <a:srgbClr val="000000"/>
                      </a:solidFill>
                      <a:prstDash val="solid"/>
                      <a:round/>
                      <a:headEnd type="none" w="med" len="med"/>
                      <a:tailEnd type="none" w="med" len="med"/>
                    </a:lnB>
                    <a:solidFill>
                      <a:srgbClr val="D2DBFE"/>
                    </a:solidFill>
                  </a:tcPr>
                </a:tc>
              </a:tr>
              <a:tr h="566352">
                <a:tc>
                  <a:txBody>
                    <a:bodyPr/>
                    <a:lstStyle/>
                    <a:p>
                      <a:pPr algn="l" rtl="0" fontAlgn="t"/>
                      <a:r>
                        <a:rPr lang="en-US" sz="1600" b="0" i="0" u="none" strike="noStrike" dirty="0">
                          <a:solidFill>
                            <a:srgbClr val="000000"/>
                          </a:solidFill>
                          <a:latin typeface="+mn-lt"/>
                        </a:rPr>
                        <a:t>Sensor Independent Vegetation Phenology (SIVP)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MLCD base algorithm providing basis for SIVP processing</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97243">
                <a:tc>
                  <a:txBody>
                    <a:bodyPr/>
                    <a:lstStyle/>
                    <a:p>
                      <a:pPr algn="l" rtl="0" fontAlgn="t"/>
                      <a:r>
                        <a:rPr lang="en-US" sz="1600" b="0" i="0" u="none" strike="noStrike" dirty="0">
                          <a:solidFill>
                            <a:srgbClr val="000000"/>
                          </a:solidFill>
                          <a:latin typeface="+mn-lt"/>
                        </a:rPr>
                        <a:t>USFS National Phenology Database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Same input (MODIS), similar algorithm, differs </a:t>
                      </a:r>
                      <a:r>
                        <a:rPr lang="en-US" sz="1600" b="0" i="0" u="none" strike="noStrike" dirty="0" err="1">
                          <a:solidFill>
                            <a:srgbClr val="000000"/>
                          </a:solidFill>
                          <a:latin typeface="Calibri"/>
                        </a:rPr>
                        <a:t>primariliy</a:t>
                      </a:r>
                      <a:r>
                        <a:rPr lang="en-US" sz="1600" b="0" i="0" u="none" strike="noStrike" dirty="0">
                          <a:solidFill>
                            <a:srgbClr val="000000"/>
                          </a:solidFill>
                          <a:latin typeface="Calibri"/>
                        </a:rPr>
                        <a:t> in pre-processing </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75270">
                <a:tc>
                  <a:txBody>
                    <a:bodyPr/>
                    <a:lstStyle/>
                    <a:p>
                      <a:pPr algn="l" rtl="0" fontAlgn="t"/>
                      <a:r>
                        <a:rPr lang="en-US" sz="1600" b="0" i="0" u="none" strike="noStrike" dirty="0">
                          <a:solidFill>
                            <a:srgbClr val="000000"/>
                          </a:solidFill>
                          <a:latin typeface="+mn-lt"/>
                        </a:rPr>
                        <a:t>NASA NACP Phenology Product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same source, different preprocessing, slightly different algorithm, proposal currently in-review that could lead to convergence of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621">
                <a:tc>
                  <a:txBody>
                    <a:bodyPr/>
                    <a:lstStyle/>
                    <a:p>
                      <a:pPr algn="l" rtl="0" fontAlgn="t"/>
                      <a:r>
                        <a:rPr lang="en-US" sz="1600" b="0" i="0" u="none" strike="noStrike" dirty="0">
                          <a:solidFill>
                            <a:srgbClr val="000000"/>
                          </a:solidFill>
                          <a:latin typeface="+mn-lt"/>
                        </a:rPr>
                        <a:t>USGS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Different source, </a:t>
                      </a:r>
                      <a:r>
                        <a:rPr lang="en-US" sz="1600" b="0" i="0" u="none" strike="noStrike" dirty="0" err="1">
                          <a:solidFill>
                            <a:srgbClr val="000000"/>
                          </a:solidFill>
                          <a:latin typeface="Calibri"/>
                        </a:rPr>
                        <a:t>prepocessing</a:t>
                      </a:r>
                      <a:r>
                        <a:rPr lang="en-US" sz="1600" b="0" i="0" u="none" strike="noStrike" dirty="0">
                          <a:solidFill>
                            <a:srgbClr val="000000"/>
                          </a:solidFill>
                          <a:latin typeface="Calibri"/>
                        </a:rPr>
                        <a:t> and algorithm</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86945">
                <a:tc>
                  <a:txBody>
                    <a:bodyPr/>
                    <a:lstStyle/>
                    <a:p>
                      <a:pPr algn="l" rtl="0" fontAlgn="t"/>
                      <a:r>
                        <a:rPr lang="en-US" sz="1600" b="0" i="0" u="none" strike="noStrike" dirty="0">
                          <a:solidFill>
                            <a:srgbClr val="000000"/>
                          </a:solidFill>
                          <a:latin typeface="+mn-lt"/>
                        </a:rPr>
                        <a:t>NOAA </a:t>
                      </a:r>
                      <a:r>
                        <a:rPr lang="en-US" sz="1600" b="0" i="0" u="none" strike="noStrike" dirty="0" err="1">
                          <a:solidFill>
                            <a:srgbClr val="000000"/>
                          </a:solidFill>
                          <a:latin typeface="+mn-lt"/>
                        </a:rPr>
                        <a:t>GVIx</a:t>
                      </a:r>
                      <a:r>
                        <a:rPr lang="en-US" sz="1600" b="0" i="0" u="none" strike="noStrike" dirty="0">
                          <a:solidFill>
                            <a:srgbClr val="000000"/>
                          </a:solidFill>
                          <a:latin typeface="+mn-lt"/>
                        </a:rPr>
                        <a:t> Phenology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EFF"/>
                    </a:solidFill>
                  </a:tcPr>
                </a:tc>
                <a:tc>
                  <a:txBody>
                    <a:bodyPr/>
                    <a:lstStyle/>
                    <a:p>
                      <a:pPr algn="l" fontAlgn="b"/>
                      <a:r>
                        <a:rPr lang="en-US" sz="1600" b="0" i="0" u="none" strike="noStrike" dirty="0">
                          <a:solidFill>
                            <a:srgbClr val="000000"/>
                          </a:solidFill>
                          <a:latin typeface="Calibri"/>
                        </a:rPr>
                        <a:t>Different source, same basic algorithm differs mostly in terms of preprocessing</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8621">
                <a:tc>
                  <a:txBody>
                    <a:bodyPr/>
                    <a:lstStyle/>
                    <a:p>
                      <a:pPr algn="l" rtl="0" fontAlgn="t"/>
                      <a:r>
                        <a:rPr lang="en-US" sz="1600" b="0" i="0" u="none" strike="noStrike" dirty="0">
                          <a:solidFill>
                            <a:srgbClr val="000000"/>
                          </a:solidFill>
                          <a:latin typeface="+mn-lt"/>
                        </a:rPr>
                        <a:t>Direct Broadcast NBAR – NDVI / EVI </a:t>
                      </a:r>
                    </a:p>
                  </a:txBody>
                  <a:tcPr marL="6917" marR="6917" marT="6917" marB="0">
                    <a:lnL w="1270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BFE"/>
                    </a:solidFill>
                  </a:tcPr>
                </a:tc>
                <a:tc>
                  <a:txBody>
                    <a:bodyPr/>
                    <a:lstStyle/>
                    <a:p>
                      <a:pPr algn="l" fontAlgn="b"/>
                      <a:r>
                        <a:rPr lang="en-US" sz="1600" b="0" i="0" u="none" strike="noStrike" dirty="0">
                          <a:solidFill>
                            <a:srgbClr val="000000"/>
                          </a:solidFill>
                          <a:latin typeface="Calibri"/>
                        </a:rPr>
                        <a:t>Same sensor, different preprocessing.</a:t>
                      </a:r>
                    </a:p>
                  </a:txBody>
                  <a:tcPr marL="6917" marR="6917" marT="69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green-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gree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Settings\Maura H Harrison\Desktop\template cleanup\template site\green-template.pot</Template>
  <TotalTime>14257</TotalTime>
  <Pages>4</Pages>
  <Words>1952</Words>
  <Application>Microsoft Office PowerPoint</Application>
  <PresentationFormat>On-screen Show (4:3)</PresentationFormat>
  <Paragraphs>254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green-template</vt:lpstr>
      <vt:lpstr>The USA National Phenology Network Land Surface Phenology/Remote Sensing Phenology Program </vt:lpstr>
      <vt:lpstr>Slide 2</vt:lpstr>
      <vt:lpstr>Global LSP Products</vt:lpstr>
      <vt:lpstr>North American Continent LSP Products</vt:lpstr>
      <vt:lpstr>Slide 5</vt:lpstr>
      <vt:lpstr>Other LSP Products / Datasets</vt:lpstr>
      <vt:lpstr>Need for validation/assessment of phenology products</vt:lpstr>
      <vt:lpstr>Phenology SOS  Validation</vt:lpstr>
      <vt:lpstr>LSP Products:  Comparing Characteristics*</vt:lpstr>
      <vt:lpstr>LSP Products:  Comparing Characteristics</vt:lpstr>
      <vt:lpstr>LSP Products:  Comparing Characteristics</vt:lpstr>
      <vt:lpstr>LSP Products:  Comparing Characteristics</vt:lpstr>
      <vt:lpstr>LSP Products:  Comparing Characteristics</vt:lpstr>
      <vt:lpstr>Some general questions to consider</vt:lpstr>
      <vt:lpstr>Product Intercomparison</vt:lpstr>
      <vt:lpstr>Potential Assessments—Application Driven </vt:lpstr>
      <vt:lpstr>Phenology validation network</vt:lpstr>
      <vt:lpstr>What is the ideal measurement (or suite of measurements) </vt:lpstr>
      <vt:lpstr>Slide 19</vt:lpstr>
    </vt:vector>
  </TitlesOfParts>
  <Company>USGS</Company>
  <LinksUpToDate>false</LinksUpToDate>
  <SharedDoc>false</SharedDoc>
  <HyperlinkBase>http://www.usgs.gov/visual-id/specs/slides/slide.html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Gray Template for Slide Presentations</dc:title>
  <dc:subject>Presentation format with USGS Visual Identity</dc:subject>
  <dc:creator>VIScom</dc:creator>
  <cp:keywords/>
  <dc:description>Updated to incorporate revised Visual Identity (VID)System guidelines on fonts.  An exception to using the VID fonts is allowed for presentation materials.   The font Arial should be substituted for the VID fonts Univers Condensed Bold and Times Roman</dc:description>
  <cp:lastModifiedBy>jfbrown</cp:lastModifiedBy>
  <cp:revision>260</cp:revision>
  <cp:lastPrinted>1998-03-23T17:09:44Z</cp:lastPrinted>
  <dcterms:created xsi:type="dcterms:W3CDTF">1998-01-16T15:44:57Z</dcterms:created>
  <dcterms:modified xsi:type="dcterms:W3CDTF">2010-06-18T06:10:58Z</dcterms:modified>
</cp:coreProperties>
</file>